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theme/themeOverride1.xml" ContentType="application/vnd.openxmlformats-officedocument.themeOverride+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charts/style4.xml" ContentType="application/vnd.ms-office.chartstyle+xml"/>
  <Override PartName="/ppt/charts/colors4.xml" ContentType="application/vnd.ms-office.chartcolorstyle+xml"/>
  <Override PartName="/ppt/charts/chart7.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4.xml" ContentType="application/vnd.openxmlformats-officedocument.themeOverride+xml"/>
  <Override PartName="/ppt/charts/chart9.xml" ContentType="application/vnd.openxmlformats-officedocument.drawingml.chart+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3" r:id="rId2"/>
  </p:sldMasterIdLst>
  <p:notesMasterIdLst>
    <p:notesMasterId r:id="rId51"/>
  </p:notesMasterIdLst>
  <p:sldIdLst>
    <p:sldId id="258" r:id="rId3"/>
    <p:sldId id="529" r:id="rId4"/>
    <p:sldId id="499" r:id="rId5"/>
    <p:sldId id="530" r:id="rId6"/>
    <p:sldId id="531" r:id="rId7"/>
    <p:sldId id="532" r:id="rId8"/>
    <p:sldId id="533" r:id="rId9"/>
    <p:sldId id="534" r:id="rId10"/>
    <p:sldId id="535" r:id="rId11"/>
    <p:sldId id="536" r:id="rId12"/>
    <p:sldId id="537" r:id="rId13"/>
    <p:sldId id="495" r:id="rId14"/>
    <p:sldId id="496" r:id="rId15"/>
    <p:sldId id="500" r:id="rId16"/>
    <p:sldId id="502" r:id="rId17"/>
    <p:sldId id="503" r:id="rId18"/>
    <p:sldId id="305" r:id="rId19"/>
    <p:sldId id="262" r:id="rId20"/>
    <p:sldId id="472" r:id="rId21"/>
    <p:sldId id="391" r:id="rId22"/>
    <p:sldId id="505" r:id="rId23"/>
    <p:sldId id="417" r:id="rId24"/>
    <p:sldId id="418" r:id="rId25"/>
    <p:sldId id="506" r:id="rId26"/>
    <p:sldId id="508" r:id="rId27"/>
    <p:sldId id="509" r:id="rId28"/>
    <p:sldId id="422" r:id="rId29"/>
    <p:sldId id="511" r:id="rId30"/>
    <p:sldId id="514" r:id="rId31"/>
    <p:sldId id="427" r:id="rId32"/>
    <p:sldId id="424" r:id="rId33"/>
    <p:sldId id="518" r:id="rId34"/>
    <p:sldId id="425" r:id="rId35"/>
    <p:sldId id="415" r:id="rId36"/>
    <p:sldId id="523" r:id="rId37"/>
    <p:sldId id="525" r:id="rId38"/>
    <p:sldId id="538" r:id="rId39"/>
    <p:sldId id="539" r:id="rId40"/>
    <p:sldId id="267" r:id="rId41"/>
    <p:sldId id="261" r:id="rId42"/>
    <p:sldId id="540" r:id="rId43"/>
    <p:sldId id="263" r:id="rId44"/>
    <p:sldId id="264" r:id="rId45"/>
    <p:sldId id="265" r:id="rId46"/>
    <p:sldId id="266" r:id="rId47"/>
    <p:sldId id="541" r:id="rId48"/>
    <p:sldId id="450" r:id="rId49"/>
    <p:sldId id="274" r:id="rId50"/>
  </p:sldIdLst>
  <p:sldSz cx="9144000" cy="6858000" type="screen4x3"/>
  <p:notesSz cx="6797675" cy="9926638"/>
  <p:custDataLst>
    <p:tags r:id="rId5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007F"/>
    <a:srgbClr val="FF2F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15D795-783E-45F4-AC63-7B15E06A9E1A}" v="317" dt="2022-06-08T15:26:39.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251" autoAdjust="0"/>
    <p:restoredTop sz="80862" autoAdjust="0"/>
  </p:normalViewPr>
  <p:slideViewPr>
    <p:cSldViewPr snapToGrid="0" snapToObjects="1">
      <p:cViewPr varScale="1">
        <p:scale>
          <a:sx n="67" d="100"/>
          <a:sy n="67" d="100"/>
        </p:scale>
        <p:origin x="7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microsoft.com/office/2015/10/relationships/revisionInfo" Target="revisionInfo.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ags" Target="tags/tag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dirty="0"/>
              <a:t>Vaccination</a:t>
            </a:r>
            <a:r>
              <a:rPr lang="en-GB" sz="1800" b="1" baseline="0" dirty="0"/>
              <a:t> coverage (third dose) up to 20 April 2022 - England (</a:t>
            </a:r>
            <a:r>
              <a:rPr lang="en-GB" sz="1800" b="1" baseline="0" dirty="0" err="1"/>
              <a:t>OpenSafely</a:t>
            </a:r>
            <a:r>
              <a:rPr lang="en-GB" sz="1800" b="1" baseline="0" dirty="0"/>
              <a:t> weekly report</a:t>
            </a:r>
            <a:r>
              <a:rPr lang="en-GB" baseline="0" dirty="0"/>
              <a:t>)</a:t>
            </a:r>
            <a:endParaRPr lang="en-GB"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'COVID vaccination coverage boos'!$E$4</c:f>
              <c:strCache>
                <c:ptCount val="1"/>
                <c:pt idx="0">
                  <c:v>Third doses given of those due</c:v>
                </c:pt>
              </c:strCache>
            </c:strRef>
          </c:tx>
          <c:spPr>
            <a:solidFill>
              <a:schemeClr val="bg1"/>
            </a:solidFill>
            <a:ln>
              <a:noFill/>
            </a:ln>
            <a:effectLst/>
          </c:spPr>
          <c:invertIfNegative val="0"/>
          <c:dPt>
            <c:idx val="1"/>
            <c:invertIfNegative val="0"/>
            <c:bubble3D val="0"/>
            <c:spPr>
              <a:solidFill>
                <a:schemeClr val="bg1"/>
              </a:solidFill>
              <a:ln>
                <a:noFill/>
              </a:ln>
              <a:effectLst/>
            </c:spPr>
            <c:extLst>
              <c:ext xmlns:c16="http://schemas.microsoft.com/office/drawing/2014/chart" uri="{C3380CC4-5D6E-409C-BE32-E72D297353CC}">
                <c16:uniqueId val="{00000001-8C8E-47C4-BBBB-BA97130DF7F6}"/>
              </c:ext>
            </c:extLst>
          </c:dPt>
          <c:dPt>
            <c:idx val="4"/>
            <c:invertIfNegative val="0"/>
            <c:bubble3D val="0"/>
            <c:spPr>
              <a:solidFill>
                <a:schemeClr val="bg1"/>
              </a:solidFill>
              <a:ln>
                <a:noFill/>
              </a:ln>
              <a:effectLst/>
            </c:spPr>
            <c:extLst>
              <c:ext xmlns:c16="http://schemas.microsoft.com/office/drawing/2014/chart" uri="{C3380CC4-5D6E-409C-BE32-E72D297353CC}">
                <c16:uniqueId val="{00000003-8C8E-47C4-BBBB-BA97130DF7F6}"/>
              </c:ext>
            </c:extLst>
          </c:dPt>
          <c:dPt>
            <c:idx val="5"/>
            <c:invertIfNegative val="0"/>
            <c:bubble3D val="0"/>
            <c:spPr>
              <a:solidFill>
                <a:schemeClr val="bg1"/>
              </a:solidFill>
              <a:ln>
                <a:noFill/>
              </a:ln>
              <a:effectLst/>
            </c:spPr>
            <c:extLst>
              <c:ext xmlns:c16="http://schemas.microsoft.com/office/drawing/2014/chart" uri="{C3380CC4-5D6E-409C-BE32-E72D297353CC}">
                <c16:uniqueId val="{00000005-8C8E-47C4-BBBB-BA97130DF7F6}"/>
              </c:ext>
            </c:extLst>
          </c:dPt>
          <c:dPt>
            <c:idx val="7"/>
            <c:invertIfNegative val="0"/>
            <c:bubble3D val="0"/>
            <c:spPr>
              <a:solidFill>
                <a:schemeClr val="bg1"/>
              </a:solidFill>
              <a:ln>
                <a:noFill/>
              </a:ln>
              <a:effectLst/>
            </c:spPr>
            <c:extLst>
              <c:ext xmlns:c16="http://schemas.microsoft.com/office/drawing/2014/chart" uri="{C3380CC4-5D6E-409C-BE32-E72D297353CC}">
                <c16:uniqueId val="{00000007-8C8E-47C4-BBBB-BA97130DF7F6}"/>
              </c:ext>
            </c:extLst>
          </c:dPt>
          <c:dPt>
            <c:idx val="10"/>
            <c:invertIfNegative val="0"/>
            <c:bubble3D val="0"/>
            <c:spPr>
              <a:solidFill>
                <a:schemeClr val="bg1"/>
              </a:solidFill>
              <a:ln>
                <a:noFill/>
              </a:ln>
              <a:effectLst/>
            </c:spPr>
            <c:extLst>
              <c:ext xmlns:c16="http://schemas.microsoft.com/office/drawing/2014/chart" uri="{C3380CC4-5D6E-409C-BE32-E72D297353CC}">
                <c16:uniqueId val="{00000009-8C8E-47C4-BBBB-BA97130DF7F6}"/>
              </c:ext>
            </c:extLst>
          </c:dPt>
          <c:cat>
            <c:multiLvlStrRef>
              <c:f>'COVID vaccination coverage boos'!$C$5:$D$15</c:f>
              <c:multiLvlStrCache>
                <c:ptCount val="11"/>
                <c:lvl>
                  <c:pt idx="0">
                    <c:v>People with learning disabilities</c:v>
                  </c:pt>
                  <c:pt idx="1">
                    <c:v>Everyone else</c:v>
                  </c:pt>
                  <c:pt idx="3">
                    <c:v>People with learning disabilities</c:v>
                  </c:pt>
                  <c:pt idx="4">
                    <c:v>Everyone else</c:v>
                  </c:pt>
                  <c:pt idx="6">
                    <c:v>People with learning disabilities</c:v>
                  </c:pt>
                  <c:pt idx="7">
                    <c:v>Everyone else</c:v>
                  </c:pt>
                  <c:pt idx="9">
                    <c:v>People with learning disabilities</c:v>
                  </c:pt>
                  <c:pt idx="10">
                    <c:v>Everyone else</c:v>
                  </c:pt>
                </c:lvl>
                <c:lvl>
                  <c:pt idx="0">
                    <c:v>Age 80+</c:v>
                  </c:pt>
                  <c:pt idx="3">
                    <c:v>Age 70-79</c:v>
                  </c:pt>
                  <c:pt idx="6">
                    <c:v>Age 65-69</c:v>
                  </c:pt>
                  <c:pt idx="9">
                    <c:v>Shielding Age 16-69</c:v>
                  </c:pt>
                </c:lvl>
              </c:multiLvlStrCache>
            </c:multiLvlStrRef>
          </c:cat>
          <c:val>
            <c:numRef>
              <c:f>'COVID vaccination coverage boos'!$E$5:$E$15</c:f>
              <c:numCache>
                <c:formatCode>General</c:formatCode>
                <c:ptCount val="11"/>
                <c:pt idx="0">
                  <c:v>91.7</c:v>
                </c:pt>
                <c:pt idx="1">
                  <c:v>97.3</c:v>
                </c:pt>
                <c:pt idx="3">
                  <c:v>91.7</c:v>
                </c:pt>
                <c:pt idx="4">
                  <c:v>97.2</c:v>
                </c:pt>
                <c:pt idx="6">
                  <c:v>90.5</c:v>
                </c:pt>
                <c:pt idx="7">
                  <c:v>95.6</c:v>
                </c:pt>
                <c:pt idx="9">
                  <c:v>90.1</c:v>
                </c:pt>
                <c:pt idx="10">
                  <c:v>85.9</c:v>
                </c:pt>
              </c:numCache>
            </c:numRef>
          </c:val>
          <c:extLst>
            <c:ext xmlns:c16="http://schemas.microsoft.com/office/drawing/2014/chart" uri="{C3380CC4-5D6E-409C-BE32-E72D297353CC}">
              <c16:uniqueId val="{0000000A-8C8E-47C4-BBBB-BA97130DF7F6}"/>
            </c:ext>
          </c:extLst>
        </c:ser>
        <c:ser>
          <c:idx val="1"/>
          <c:order val="1"/>
          <c:tx>
            <c:strRef>
              <c:f>'COVID vaccination coverage boos'!$F$4</c:f>
              <c:strCache>
                <c:ptCount val="1"/>
                <c:pt idx="0">
                  <c:v>Third dose given of total population</c:v>
                </c:pt>
              </c:strCache>
            </c:strRef>
          </c:tx>
          <c:spPr>
            <a:solidFill>
              <a:srgbClr val="C00000"/>
            </a:solidFill>
            <a:ln>
              <a:noFill/>
            </a:ln>
            <a:effectLst/>
          </c:spPr>
          <c:invertIfNegative val="0"/>
          <c:dPt>
            <c:idx val="1"/>
            <c:invertIfNegative val="0"/>
            <c:bubble3D val="0"/>
            <c:spPr>
              <a:solidFill>
                <a:srgbClr val="7030A0"/>
              </a:solidFill>
              <a:ln>
                <a:noFill/>
              </a:ln>
              <a:effectLst/>
            </c:spPr>
            <c:extLst>
              <c:ext xmlns:c16="http://schemas.microsoft.com/office/drawing/2014/chart" uri="{C3380CC4-5D6E-409C-BE32-E72D297353CC}">
                <c16:uniqueId val="{0000000C-8C8E-47C4-BBBB-BA97130DF7F6}"/>
              </c:ext>
            </c:extLst>
          </c:dPt>
          <c:dPt>
            <c:idx val="4"/>
            <c:invertIfNegative val="0"/>
            <c:bubble3D val="0"/>
            <c:spPr>
              <a:solidFill>
                <a:srgbClr val="7030A0"/>
              </a:solidFill>
              <a:ln>
                <a:noFill/>
              </a:ln>
              <a:effectLst/>
            </c:spPr>
            <c:extLst>
              <c:ext xmlns:c16="http://schemas.microsoft.com/office/drawing/2014/chart" uri="{C3380CC4-5D6E-409C-BE32-E72D297353CC}">
                <c16:uniqueId val="{0000000E-8C8E-47C4-BBBB-BA97130DF7F6}"/>
              </c:ext>
            </c:extLst>
          </c:dPt>
          <c:dPt>
            <c:idx val="5"/>
            <c:invertIfNegative val="0"/>
            <c:bubble3D val="0"/>
            <c:spPr>
              <a:solidFill>
                <a:srgbClr val="C00000"/>
              </a:solidFill>
              <a:ln>
                <a:noFill/>
              </a:ln>
              <a:effectLst/>
            </c:spPr>
            <c:extLst>
              <c:ext xmlns:c16="http://schemas.microsoft.com/office/drawing/2014/chart" uri="{C3380CC4-5D6E-409C-BE32-E72D297353CC}">
                <c16:uniqueId val="{00000010-8C8E-47C4-BBBB-BA97130DF7F6}"/>
              </c:ext>
            </c:extLst>
          </c:dPt>
          <c:dPt>
            <c:idx val="7"/>
            <c:invertIfNegative val="0"/>
            <c:bubble3D val="0"/>
            <c:spPr>
              <a:solidFill>
                <a:srgbClr val="7030A0"/>
              </a:solidFill>
              <a:ln>
                <a:noFill/>
              </a:ln>
              <a:effectLst/>
            </c:spPr>
            <c:extLst>
              <c:ext xmlns:c16="http://schemas.microsoft.com/office/drawing/2014/chart" uri="{C3380CC4-5D6E-409C-BE32-E72D297353CC}">
                <c16:uniqueId val="{00000012-8C8E-47C4-BBBB-BA97130DF7F6}"/>
              </c:ext>
            </c:extLst>
          </c:dPt>
          <c:dPt>
            <c:idx val="10"/>
            <c:invertIfNegative val="0"/>
            <c:bubble3D val="0"/>
            <c:spPr>
              <a:solidFill>
                <a:srgbClr val="7030A0"/>
              </a:solidFill>
              <a:ln>
                <a:noFill/>
              </a:ln>
              <a:effectLst/>
            </c:spPr>
            <c:extLst>
              <c:ext xmlns:c16="http://schemas.microsoft.com/office/drawing/2014/chart" uri="{C3380CC4-5D6E-409C-BE32-E72D297353CC}">
                <c16:uniqueId val="{00000014-8C8E-47C4-BBBB-BA97130DF7F6}"/>
              </c:ext>
            </c:extLst>
          </c:dPt>
          <c:cat>
            <c:multiLvlStrRef>
              <c:f>'COVID vaccination coverage boos'!$C$5:$D$15</c:f>
              <c:multiLvlStrCache>
                <c:ptCount val="11"/>
                <c:lvl>
                  <c:pt idx="0">
                    <c:v>People with learning disabilities</c:v>
                  </c:pt>
                  <c:pt idx="1">
                    <c:v>Everyone else</c:v>
                  </c:pt>
                  <c:pt idx="3">
                    <c:v>People with learning disabilities</c:v>
                  </c:pt>
                  <c:pt idx="4">
                    <c:v>Everyone else</c:v>
                  </c:pt>
                  <c:pt idx="6">
                    <c:v>People with learning disabilities</c:v>
                  </c:pt>
                  <c:pt idx="7">
                    <c:v>Everyone else</c:v>
                  </c:pt>
                  <c:pt idx="9">
                    <c:v>People with learning disabilities</c:v>
                  </c:pt>
                  <c:pt idx="10">
                    <c:v>Everyone else</c:v>
                  </c:pt>
                </c:lvl>
                <c:lvl>
                  <c:pt idx="0">
                    <c:v>Age 80+</c:v>
                  </c:pt>
                  <c:pt idx="3">
                    <c:v>Age 70-79</c:v>
                  </c:pt>
                  <c:pt idx="6">
                    <c:v>Age 65-69</c:v>
                  </c:pt>
                  <c:pt idx="9">
                    <c:v>Shielding Age 16-69</c:v>
                  </c:pt>
                </c:lvl>
              </c:multiLvlStrCache>
            </c:multiLvlStrRef>
          </c:cat>
          <c:val>
            <c:numRef>
              <c:f>'COVID vaccination coverage boos'!$F$5:$F$15</c:f>
              <c:numCache>
                <c:formatCode>General</c:formatCode>
                <c:ptCount val="11"/>
                <c:pt idx="0">
                  <c:v>85.9</c:v>
                </c:pt>
                <c:pt idx="1">
                  <c:v>93.4</c:v>
                </c:pt>
                <c:pt idx="3">
                  <c:v>86.6</c:v>
                </c:pt>
                <c:pt idx="4">
                  <c:v>92.7</c:v>
                </c:pt>
                <c:pt idx="6">
                  <c:v>83.1</c:v>
                </c:pt>
                <c:pt idx="7">
                  <c:v>88.6</c:v>
                </c:pt>
                <c:pt idx="9">
                  <c:v>82.7</c:v>
                </c:pt>
                <c:pt idx="10">
                  <c:v>76.400000000000006</c:v>
                </c:pt>
              </c:numCache>
            </c:numRef>
          </c:val>
          <c:extLst>
            <c:ext xmlns:c16="http://schemas.microsoft.com/office/drawing/2014/chart" uri="{C3380CC4-5D6E-409C-BE32-E72D297353CC}">
              <c16:uniqueId val="{00000015-8C8E-47C4-BBBB-BA97130DF7F6}"/>
            </c:ext>
          </c:extLst>
        </c:ser>
        <c:dLbls>
          <c:showLegendKey val="0"/>
          <c:showVal val="0"/>
          <c:showCatName val="0"/>
          <c:showSerName val="0"/>
          <c:showPercent val="0"/>
          <c:showBubbleSize val="0"/>
        </c:dLbls>
        <c:gapWidth val="150"/>
        <c:axId val="1039081903"/>
        <c:axId val="926490719"/>
      </c:barChart>
      <c:catAx>
        <c:axId val="1039081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490719"/>
        <c:crosses val="autoZero"/>
        <c:auto val="1"/>
        <c:lblAlgn val="ctr"/>
        <c:lblOffset val="100"/>
        <c:noMultiLvlLbl val="0"/>
      </c:catAx>
      <c:valAx>
        <c:axId val="926490719"/>
        <c:scaling>
          <c:orientation val="minMax"/>
          <c:max val="100"/>
          <c:min val="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people vaccinated</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9081903"/>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800" b="1" dirty="0"/>
              <a:t>Vaccination</a:t>
            </a:r>
            <a:r>
              <a:rPr lang="en-GB" sz="1800" b="1" baseline="0" dirty="0"/>
              <a:t> coverage (third dose) up to 20 April 2022 among adults with learning disabilities aged 16-64 - England (</a:t>
            </a:r>
            <a:r>
              <a:rPr lang="en-GB" sz="1800" b="1" baseline="0" dirty="0" err="1"/>
              <a:t>OpenSafely</a:t>
            </a:r>
            <a:r>
              <a:rPr lang="en-GB" sz="1800" b="1" baseline="0" dirty="0"/>
              <a:t> weekly report)</a:t>
            </a:r>
            <a:endParaRPr lang="en-GB" sz="1800" b="1"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'COVID vaccination coverage boos'!$E$27</c:f>
              <c:strCache>
                <c:ptCount val="1"/>
                <c:pt idx="0">
                  <c:v>Third doses given of those due</c:v>
                </c:pt>
              </c:strCache>
            </c:strRef>
          </c:tx>
          <c:spPr>
            <a:noFill/>
            <a:ln>
              <a:noFill/>
            </a:ln>
            <a:effectLst/>
          </c:spPr>
          <c:invertIfNegative val="0"/>
          <c:dPt>
            <c:idx val="1"/>
            <c:invertIfNegative val="0"/>
            <c:bubble3D val="0"/>
            <c:spPr>
              <a:noFill/>
              <a:ln>
                <a:noFill/>
              </a:ln>
              <a:effectLst/>
            </c:spPr>
            <c:extLst>
              <c:ext xmlns:c16="http://schemas.microsoft.com/office/drawing/2014/chart" uri="{C3380CC4-5D6E-409C-BE32-E72D297353CC}">
                <c16:uniqueId val="{00000001-DAC2-432F-9C28-4C78927AE0EC}"/>
              </c:ext>
            </c:extLst>
          </c:dPt>
          <c:dPt>
            <c:idx val="3"/>
            <c:invertIfNegative val="0"/>
            <c:bubble3D val="0"/>
            <c:spPr>
              <a:noFill/>
              <a:ln>
                <a:noFill/>
              </a:ln>
              <a:effectLst/>
            </c:spPr>
            <c:extLst>
              <c:ext xmlns:c16="http://schemas.microsoft.com/office/drawing/2014/chart" uri="{C3380CC4-5D6E-409C-BE32-E72D297353CC}">
                <c16:uniqueId val="{00000003-DAC2-432F-9C28-4C78927AE0EC}"/>
              </c:ext>
            </c:extLst>
          </c:dPt>
          <c:dPt>
            <c:idx val="5"/>
            <c:invertIfNegative val="0"/>
            <c:bubble3D val="0"/>
            <c:spPr>
              <a:noFill/>
              <a:ln>
                <a:noFill/>
              </a:ln>
              <a:effectLst/>
            </c:spPr>
            <c:extLst>
              <c:ext xmlns:c16="http://schemas.microsoft.com/office/drawing/2014/chart" uri="{C3380CC4-5D6E-409C-BE32-E72D297353CC}">
                <c16:uniqueId val="{00000005-DAC2-432F-9C28-4C78927AE0EC}"/>
              </c:ext>
            </c:extLst>
          </c:dPt>
          <c:dPt>
            <c:idx val="7"/>
            <c:invertIfNegative val="0"/>
            <c:bubble3D val="0"/>
            <c:spPr>
              <a:noFill/>
              <a:ln>
                <a:noFill/>
              </a:ln>
              <a:effectLst/>
            </c:spPr>
            <c:extLst>
              <c:ext xmlns:c16="http://schemas.microsoft.com/office/drawing/2014/chart" uri="{C3380CC4-5D6E-409C-BE32-E72D297353CC}">
                <c16:uniqueId val="{00000007-DAC2-432F-9C28-4C78927AE0EC}"/>
              </c:ext>
            </c:extLst>
          </c:dPt>
          <c:dPt>
            <c:idx val="17"/>
            <c:invertIfNegative val="0"/>
            <c:bubble3D val="0"/>
            <c:spPr>
              <a:noFill/>
              <a:ln>
                <a:noFill/>
              </a:ln>
              <a:effectLst/>
            </c:spPr>
            <c:extLst>
              <c:ext xmlns:c16="http://schemas.microsoft.com/office/drawing/2014/chart" uri="{C3380CC4-5D6E-409C-BE32-E72D297353CC}">
                <c16:uniqueId val="{00000009-DAC2-432F-9C28-4C78927AE0EC}"/>
              </c:ext>
            </c:extLst>
          </c:dPt>
          <c:dPt>
            <c:idx val="19"/>
            <c:invertIfNegative val="0"/>
            <c:bubble3D val="0"/>
            <c:spPr>
              <a:noFill/>
              <a:ln>
                <a:noFill/>
              </a:ln>
              <a:effectLst/>
            </c:spPr>
            <c:extLst>
              <c:ext xmlns:c16="http://schemas.microsoft.com/office/drawing/2014/chart" uri="{C3380CC4-5D6E-409C-BE32-E72D297353CC}">
                <c16:uniqueId val="{0000000B-DAC2-432F-9C28-4C78927AE0EC}"/>
              </c:ext>
            </c:extLst>
          </c:dPt>
          <c:cat>
            <c:multiLvlStrRef>
              <c:f>'COVID vaccination coverage boos'!$C$28:$D$48</c:f>
              <c:multiLvlStrCache>
                <c:ptCount val="21"/>
                <c:lvl>
                  <c:pt idx="0">
                    <c:v>Female</c:v>
                  </c:pt>
                  <c:pt idx="1">
                    <c:v>Male</c:v>
                  </c:pt>
                  <c:pt idx="3">
                    <c:v>16-17</c:v>
                  </c:pt>
                  <c:pt idx="4">
                    <c:v>18-29</c:v>
                  </c:pt>
                  <c:pt idx="5">
                    <c:v>30-34</c:v>
                  </c:pt>
                  <c:pt idx="6">
                    <c:v>35-39</c:v>
                  </c:pt>
                  <c:pt idx="7">
                    <c:v>40-44</c:v>
                  </c:pt>
                  <c:pt idx="8">
                    <c:v>45-49</c:v>
                  </c:pt>
                  <c:pt idx="9">
                    <c:v>50-54</c:v>
                  </c:pt>
                  <c:pt idx="10">
                    <c:v>55-59</c:v>
                  </c:pt>
                  <c:pt idx="11">
                    <c:v>60-64</c:v>
                  </c:pt>
                  <c:pt idx="13">
                    <c:v>Black</c:v>
                  </c:pt>
                  <c:pt idx="14">
                    <c:v>Mixed</c:v>
                  </c:pt>
                  <c:pt idx="15">
                    <c:v>Other</c:v>
                  </c:pt>
                  <c:pt idx="16">
                    <c:v>South Asian</c:v>
                  </c:pt>
                  <c:pt idx="17">
                    <c:v>Unknown</c:v>
                  </c:pt>
                  <c:pt idx="18">
                    <c:v>White</c:v>
                  </c:pt>
                  <c:pt idx="20">
                    <c:v>Overall</c:v>
                  </c:pt>
                </c:lvl>
                <c:lvl>
                  <c:pt idx="0">
                    <c:v>Sex</c:v>
                  </c:pt>
                  <c:pt idx="3">
                    <c:v>Age band</c:v>
                  </c:pt>
                  <c:pt idx="13">
                    <c:v>Ethnicity</c:v>
                  </c:pt>
                </c:lvl>
              </c:multiLvlStrCache>
            </c:multiLvlStrRef>
          </c:cat>
          <c:val>
            <c:numRef>
              <c:f>'COVID vaccination coverage boos'!$E$28:$E$48</c:f>
              <c:numCache>
                <c:formatCode>General</c:formatCode>
                <c:ptCount val="21"/>
                <c:pt idx="0">
                  <c:v>85.4</c:v>
                </c:pt>
                <c:pt idx="1">
                  <c:v>83</c:v>
                </c:pt>
                <c:pt idx="3">
                  <c:v>67</c:v>
                </c:pt>
                <c:pt idx="4">
                  <c:v>78.7</c:v>
                </c:pt>
                <c:pt idx="5">
                  <c:v>83.4</c:v>
                </c:pt>
                <c:pt idx="6">
                  <c:v>86.3</c:v>
                </c:pt>
                <c:pt idx="7">
                  <c:v>89</c:v>
                </c:pt>
                <c:pt idx="8">
                  <c:v>88.9</c:v>
                </c:pt>
                <c:pt idx="9">
                  <c:v>90.5</c:v>
                </c:pt>
                <c:pt idx="10">
                  <c:v>91</c:v>
                </c:pt>
                <c:pt idx="11">
                  <c:v>90.8</c:v>
                </c:pt>
                <c:pt idx="13">
                  <c:v>68.5</c:v>
                </c:pt>
                <c:pt idx="14">
                  <c:v>75.400000000000006</c:v>
                </c:pt>
                <c:pt idx="15">
                  <c:v>76.8</c:v>
                </c:pt>
                <c:pt idx="16">
                  <c:v>64.400000000000006</c:v>
                </c:pt>
                <c:pt idx="17">
                  <c:v>83.4</c:v>
                </c:pt>
                <c:pt idx="18">
                  <c:v>85.5</c:v>
                </c:pt>
                <c:pt idx="20">
                  <c:v>83.9</c:v>
                </c:pt>
              </c:numCache>
            </c:numRef>
          </c:val>
          <c:extLst>
            <c:ext xmlns:c16="http://schemas.microsoft.com/office/drawing/2014/chart" uri="{C3380CC4-5D6E-409C-BE32-E72D297353CC}">
              <c16:uniqueId val="{0000000C-DAC2-432F-9C28-4C78927AE0EC}"/>
            </c:ext>
          </c:extLst>
        </c:ser>
        <c:ser>
          <c:idx val="1"/>
          <c:order val="1"/>
          <c:tx>
            <c:strRef>
              <c:f>'COVID vaccination coverage boos'!$F$27</c:f>
              <c:strCache>
                <c:ptCount val="1"/>
                <c:pt idx="0">
                  <c:v>Third dose given of total population</c:v>
                </c:pt>
              </c:strCache>
            </c:strRef>
          </c:tx>
          <c:spPr>
            <a:solidFill>
              <a:srgbClr val="C00000"/>
            </a:solidFill>
            <a:ln>
              <a:noFill/>
            </a:ln>
            <a:effectLst/>
          </c:spPr>
          <c:invertIfNegative val="0"/>
          <c:dPt>
            <c:idx val="17"/>
            <c:invertIfNegative val="0"/>
            <c:bubble3D val="0"/>
            <c:spPr>
              <a:solidFill>
                <a:srgbClr val="C00000"/>
              </a:solidFill>
              <a:ln>
                <a:noFill/>
              </a:ln>
              <a:effectLst/>
            </c:spPr>
            <c:extLst>
              <c:ext xmlns:c16="http://schemas.microsoft.com/office/drawing/2014/chart" uri="{C3380CC4-5D6E-409C-BE32-E72D297353CC}">
                <c16:uniqueId val="{0000000E-DAC2-432F-9C28-4C78927AE0EC}"/>
              </c:ext>
            </c:extLst>
          </c:dPt>
          <c:cat>
            <c:multiLvlStrRef>
              <c:f>'COVID vaccination coverage boos'!$C$28:$D$48</c:f>
              <c:multiLvlStrCache>
                <c:ptCount val="21"/>
                <c:lvl>
                  <c:pt idx="0">
                    <c:v>Female</c:v>
                  </c:pt>
                  <c:pt idx="1">
                    <c:v>Male</c:v>
                  </c:pt>
                  <c:pt idx="3">
                    <c:v>16-17</c:v>
                  </c:pt>
                  <c:pt idx="4">
                    <c:v>18-29</c:v>
                  </c:pt>
                  <c:pt idx="5">
                    <c:v>30-34</c:v>
                  </c:pt>
                  <c:pt idx="6">
                    <c:v>35-39</c:v>
                  </c:pt>
                  <c:pt idx="7">
                    <c:v>40-44</c:v>
                  </c:pt>
                  <c:pt idx="8">
                    <c:v>45-49</c:v>
                  </c:pt>
                  <c:pt idx="9">
                    <c:v>50-54</c:v>
                  </c:pt>
                  <c:pt idx="10">
                    <c:v>55-59</c:v>
                  </c:pt>
                  <c:pt idx="11">
                    <c:v>60-64</c:v>
                  </c:pt>
                  <c:pt idx="13">
                    <c:v>Black</c:v>
                  </c:pt>
                  <c:pt idx="14">
                    <c:v>Mixed</c:v>
                  </c:pt>
                  <c:pt idx="15">
                    <c:v>Other</c:v>
                  </c:pt>
                  <c:pt idx="16">
                    <c:v>South Asian</c:v>
                  </c:pt>
                  <c:pt idx="17">
                    <c:v>Unknown</c:v>
                  </c:pt>
                  <c:pt idx="18">
                    <c:v>White</c:v>
                  </c:pt>
                  <c:pt idx="20">
                    <c:v>Overall</c:v>
                  </c:pt>
                </c:lvl>
                <c:lvl>
                  <c:pt idx="0">
                    <c:v>Sex</c:v>
                  </c:pt>
                  <c:pt idx="3">
                    <c:v>Age band</c:v>
                  </c:pt>
                  <c:pt idx="13">
                    <c:v>Ethnicity</c:v>
                  </c:pt>
                </c:lvl>
              </c:multiLvlStrCache>
            </c:multiLvlStrRef>
          </c:cat>
          <c:val>
            <c:numRef>
              <c:f>'COVID vaccination coverage boos'!$F$28:$F$48</c:f>
              <c:numCache>
                <c:formatCode>General</c:formatCode>
                <c:ptCount val="21"/>
                <c:pt idx="0">
                  <c:v>73.5</c:v>
                </c:pt>
                <c:pt idx="1">
                  <c:v>68.5</c:v>
                </c:pt>
                <c:pt idx="3">
                  <c:v>42.2</c:v>
                </c:pt>
                <c:pt idx="4">
                  <c:v>63</c:v>
                </c:pt>
                <c:pt idx="5">
                  <c:v>69.5</c:v>
                </c:pt>
                <c:pt idx="6">
                  <c:v>74.3</c:v>
                </c:pt>
                <c:pt idx="7">
                  <c:v>78.5</c:v>
                </c:pt>
                <c:pt idx="8">
                  <c:v>80.099999999999994</c:v>
                </c:pt>
                <c:pt idx="9">
                  <c:v>82.9</c:v>
                </c:pt>
                <c:pt idx="10">
                  <c:v>83.5</c:v>
                </c:pt>
                <c:pt idx="11">
                  <c:v>84.2</c:v>
                </c:pt>
                <c:pt idx="13">
                  <c:v>41</c:v>
                </c:pt>
                <c:pt idx="14">
                  <c:v>51.7</c:v>
                </c:pt>
                <c:pt idx="15">
                  <c:v>55.3</c:v>
                </c:pt>
                <c:pt idx="16">
                  <c:v>47.6</c:v>
                </c:pt>
                <c:pt idx="17">
                  <c:v>69</c:v>
                </c:pt>
                <c:pt idx="18">
                  <c:v>73.099999999999994</c:v>
                </c:pt>
                <c:pt idx="20">
                  <c:v>70.3</c:v>
                </c:pt>
              </c:numCache>
            </c:numRef>
          </c:val>
          <c:extLst>
            <c:ext xmlns:c16="http://schemas.microsoft.com/office/drawing/2014/chart" uri="{C3380CC4-5D6E-409C-BE32-E72D297353CC}">
              <c16:uniqueId val="{0000000F-DAC2-432F-9C28-4C78927AE0EC}"/>
            </c:ext>
          </c:extLst>
        </c:ser>
        <c:dLbls>
          <c:showLegendKey val="0"/>
          <c:showVal val="0"/>
          <c:showCatName val="0"/>
          <c:showSerName val="0"/>
          <c:showPercent val="0"/>
          <c:showBubbleSize val="0"/>
        </c:dLbls>
        <c:gapWidth val="150"/>
        <c:axId val="1039081903"/>
        <c:axId val="926490719"/>
      </c:barChart>
      <c:catAx>
        <c:axId val="1039081903"/>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6490719"/>
        <c:crosses val="autoZero"/>
        <c:auto val="1"/>
        <c:lblAlgn val="ctr"/>
        <c:lblOffset val="100"/>
        <c:noMultiLvlLbl val="0"/>
      </c:catAx>
      <c:valAx>
        <c:axId val="926490719"/>
        <c:scaling>
          <c:orientation val="minMax"/>
          <c:max val="10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Percentage</a:t>
                </a:r>
                <a:r>
                  <a:rPr lang="en-GB" baseline="0"/>
                  <a:t> of people vaccinated</a:t>
                </a:r>
                <a:endParaRPr lang="en-GB"/>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39081903"/>
        <c:crosses val="autoZero"/>
        <c:crossBetween val="between"/>
      </c:valAx>
      <c:spPr>
        <a:noFill/>
        <a:ln>
          <a:noFill/>
        </a:ln>
        <a:effectLst/>
      </c:spPr>
    </c:plotArea>
    <c:legend>
      <c:legendPos val="b"/>
      <c:legendEntry>
        <c:idx val="1"/>
        <c:delete val="1"/>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Sheet1!$CN$131:$CS$131</c:f>
              <c:strCache>
                <c:ptCount val="6"/>
                <c:pt idx="0">
                  <c:v>People getting long-term support at the end of the year - 18+</c:v>
                </c:pt>
              </c:strCache>
            </c:strRef>
          </c:tx>
          <c:spPr>
            <a:ln>
              <a:solidFill>
                <a:srgbClr val="7030A0"/>
              </a:solidFill>
            </a:ln>
          </c:spPr>
          <c:marker>
            <c:spPr>
              <a:solidFill>
                <a:srgbClr val="7030A0"/>
              </a:solidFill>
            </c:spPr>
          </c:marker>
          <c:dPt>
            <c:idx val="5"/>
            <c:bubble3D val="0"/>
            <c:extLst>
              <c:ext xmlns:c16="http://schemas.microsoft.com/office/drawing/2014/chart" uri="{C3380CC4-5D6E-409C-BE32-E72D297353CC}">
                <c16:uniqueId val="{00000000-7716-4F93-A15D-8533DE8E7909}"/>
              </c:ext>
            </c:extLst>
          </c:dPt>
          <c:dPt>
            <c:idx val="6"/>
            <c:bubble3D val="0"/>
            <c:extLst>
              <c:ext xmlns:c16="http://schemas.microsoft.com/office/drawing/2014/chart" uri="{C3380CC4-5D6E-409C-BE32-E72D297353CC}">
                <c16:uniqueId val="{00000001-7716-4F93-A15D-8533DE8E7909}"/>
              </c:ext>
            </c:extLst>
          </c:dPt>
          <c:cat>
            <c:strRef>
              <c:f>Sheet1!$CT$130:$CZ$130</c:f>
              <c:strCache>
                <c:ptCount val="7"/>
                <c:pt idx="0">
                  <c:v>2014/15</c:v>
                </c:pt>
                <c:pt idx="1">
                  <c:v>2015/16</c:v>
                </c:pt>
                <c:pt idx="2">
                  <c:v>2016/17</c:v>
                </c:pt>
                <c:pt idx="3">
                  <c:v>2017/18</c:v>
                </c:pt>
                <c:pt idx="4">
                  <c:v>2018/19</c:v>
                </c:pt>
                <c:pt idx="5">
                  <c:v>2019/20</c:v>
                </c:pt>
                <c:pt idx="6">
                  <c:v>2020/21</c:v>
                </c:pt>
              </c:strCache>
            </c:strRef>
          </c:cat>
          <c:val>
            <c:numRef>
              <c:f>Sheet1!$CT$131:$CZ$131</c:f>
              <c:numCache>
                <c:formatCode>General</c:formatCode>
                <c:ptCount val="7"/>
                <c:pt idx="0">
                  <c:v>130420</c:v>
                </c:pt>
                <c:pt idx="1">
                  <c:v>134425</c:v>
                </c:pt>
                <c:pt idx="2">
                  <c:v>137455</c:v>
                </c:pt>
                <c:pt idx="3">
                  <c:v>139600</c:v>
                </c:pt>
                <c:pt idx="4">
                  <c:v>140790</c:v>
                </c:pt>
                <c:pt idx="5">
                  <c:v>142845</c:v>
                </c:pt>
                <c:pt idx="6">
                  <c:v>141345</c:v>
                </c:pt>
              </c:numCache>
            </c:numRef>
          </c:val>
          <c:smooth val="0"/>
          <c:extLst>
            <c:ext xmlns:c16="http://schemas.microsoft.com/office/drawing/2014/chart" uri="{C3380CC4-5D6E-409C-BE32-E72D297353CC}">
              <c16:uniqueId val="{00000002-7716-4F93-A15D-8533DE8E7909}"/>
            </c:ext>
          </c:extLst>
        </c:ser>
        <c:ser>
          <c:idx val="1"/>
          <c:order val="1"/>
          <c:tx>
            <c:strRef>
              <c:f>Sheet1!$CN$132:$CS$132</c:f>
              <c:strCache>
                <c:ptCount val="6"/>
                <c:pt idx="0">
                  <c:v>People getting long-term support during the year - 18+</c:v>
                </c:pt>
              </c:strCache>
            </c:strRef>
          </c:tx>
          <c:cat>
            <c:strRef>
              <c:f>Sheet1!$CT$130:$CZ$130</c:f>
              <c:strCache>
                <c:ptCount val="7"/>
                <c:pt idx="0">
                  <c:v>2014/15</c:v>
                </c:pt>
                <c:pt idx="1">
                  <c:v>2015/16</c:v>
                </c:pt>
                <c:pt idx="2">
                  <c:v>2016/17</c:v>
                </c:pt>
                <c:pt idx="3">
                  <c:v>2017/18</c:v>
                </c:pt>
                <c:pt idx="4">
                  <c:v>2018/19</c:v>
                </c:pt>
                <c:pt idx="5">
                  <c:v>2019/20</c:v>
                </c:pt>
                <c:pt idx="6">
                  <c:v>2020/21</c:v>
                </c:pt>
              </c:strCache>
            </c:strRef>
          </c:cat>
          <c:val>
            <c:numRef>
              <c:f>Sheet1!$CT$132:$CZ$132</c:f>
              <c:numCache>
                <c:formatCode>General</c:formatCode>
                <c:ptCount val="7"/>
                <c:pt idx="0">
                  <c:v>138805</c:v>
                </c:pt>
                <c:pt idx="1">
                  <c:v>138045</c:v>
                </c:pt>
                <c:pt idx="2">
                  <c:v>145685</c:v>
                </c:pt>
                <c:pt idx="3">
                  <c:v>147085</c:v>
                </c:pt>
                <c:pt idx="4">
                  <c:v>150605</c:v>
                </c:pt>
                <c:pt idx="5">
                  <c:v>153145</c:v>
                </c:pt>
                <c:pt idx="6">
                  <c:v>151565</c:v>
                </c:pt>
              </c:numCache>
            </c:numRef>
          </c:val>
          <c:smooth val="0"/>
          <c:extLst>
            <c:ext xmlns:c16="http://schemas.microsoft.com/office/drawing/2014/chart" uri="{C3380CC4-5D6E-409C-BE32-E72D297353CC}">
              <c16:uniqueId val="{00000003-7716-4F93-A15D-8533DE8E7909}"/>
            </c:ext>
          </c:extLst>
        </c:ser>
        <c:dLbls>
          <c:showLegendKey val="0"/>
          <c:showVal val="0"/>
          <c:showCatName val="0"/>
          <c:showSerName val="0"/>
          <c:showPercent val="0"/>
          <c:showBubbleSize val="0"/>
        </c:dLbls>
        <c:marker val="1"/>
        <c:smooth val="0"/>
        <c:axId val="100443648"/>
        <c:axId val="100445184"/>
      </c:lineChart>
      <c:catAx>
        <c:axId val="100443648"/>
        <c:scaling>
          <c:orientation val="minMax"/>
        </c:scaling>
        <c:delete val="0"/>
        <c:axPos val="b"/>
        <c:numFmt formatCode="General" sourceLinked="0"/>
        <c:majorTickMark val="out"/>
        <c:minorTickMark val="none"/>
        <c:tickLblPos val="nextTo"/>
        <c:crossAx val="100445184"/>
        <c:crosses val="autoZero"/>
        <c:auto val="1"/>
        <c:lblAlgn val="ctr"/>
        <c:lblOffset val="100"/>
        <c:noMultiLvlLbl val="0"/>
      </c:catAx>
      <c:valAx>
        <c:axId val="100445184"/>
        <c:scaling>
          <c:orientation val="minMax"/>
          <c:max val="160000"/>
          <c:min val="100000"/>
        </c:scaling>
        <c:delete val="0"/>
        <c:axPos val="l"/>
        <c:majorGridlines/>
        <c:title>
          <c:tx>
            <c:rich>
              <a:bodyPr rot="-5400000" vert="horz"/>
              <a:lstStyle/>
              <a:p>
                <a:pPr>
                  <a:defRPr/>
                </a:pPr>
                <a:r>
                  <a:rPr lang="en-US"/>
                  <a:t>Number of adults with learning disabilities sged 18+ getting long-term social care support </a:t>
                </a:r>
              </a:p>
            </c:rich>
          </c:tx>
          <c:layout>
            <c:manualLayout>
              <c:xMode val="edge"/>
              <c:yMode val="edge"/>
              <c:x val="2.3036649214659685E-2"/>
              <c:y val="0.19667550766680481"/>
            </c:manualLayout>
          </c:layout>
          <c:overlay val="0"/>
        </c:title>
        <c:numFmt formatCode="General" sourceLinked="1"/>
        <c:majorTickMark val="out"/>
        <c:minorTickMark val="none"/>
        <c:tickLblPos val="nextTo"/>
        <c:crossAx val="100443648"/>
        <c:crosses val="autoZero"/>
        <c:crossBetween val="between"/>
        <c:majorUnit val="10000"/>
      </c:valAx>
    </c:plotArea>
    <c:legend>
      <c:legendPos val="r"/>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526162687853219"/>
          <c:y val="2.7167111323691505E-2"/>
          <c:w val="0.51919054001228571"/>
          <c:h val="0.93506793601230875"/>
        </c:manualLayout>
      </c:layout>
      <c:lineChart>
        <c:grouping val="standard"/>
        <c:varyColors val="0"/>
        <c:ser>
          <c:idx val="6"/>
          <c:order val="0"/>
          <c:tx>
            <c:strRef>
              <c:f>Sheet1!$AX$12</c:f>
              <c:strCache>
                <c:ptCount val="1"/>
                <c:pt idx="0">
                  <c:v>Registered care home</c:v>
                </c:pt>
              </c:strCache>
            </c:strRef>
          </c:tx>
          <c:spPr>
            <a:ln>
              <a:solidFill>
                <a:srgbClr val="7030A0"/>
              </a:solidFill>
            </a:ln>
          </c:spPr>
          <c:marker>
            <c:symbol val="none"/>
          </c:marker>
          <c:cat>
            <c:strRef>
              <c:f>Sheet1!$BF$5:$BL$5</c:f>
              <c:strCache>
                <c:ptCount val="7"/>
                <c:pt idx="0">
                  <c:v>2014/15</c:v>
                </c:pt>
                <c:pt idx="1">
                  <c:v>2015/16</c:v>
                </c:pt>
                <c:pt idx="2">
                  <c:v>2016/17</c:v>
                </c:pt>
                <c:pt idx="3">
                  <c:v>2017/18</c:v>
                </c:pt>
                <c:pt idx="4">
                  <c:v>2018/19</c:v>
                </c:pt>
                <c:pt idx="5">
                  <c:v>2019/20</c:v>
                </c:pt>
                <c:pt idx="6">
                  <c:v>2020/21</c:v>
                </c:pt>
              </c:strCache>
            </c:strRef>
          </c:cat>
          <c:val>
            <c:numRef>
              <c:f>Sheet1!$BF$12:$BL$12</c:f>
              <c:numCache>
                <c:formatCode>General</c:formatCode>
                <c:ptCount val="7"/>
                <c:pt idx="0">
                  <c:v>23215</c:v>
                </c:pt>
                <c:pt idx="1">
                  <c:v>22435</c:v>
                </c:pt>
                <c:pt idx="2">
                  <c:v>21985</c:v>
                </c:pt>
                <c:pt idx="3">
                  <c:v>21145</c:v>
                </c:pt>
                <c:pt idx="4">
                  <c:v>21150</c:v>
                </c:pt>
                <c:pt idx="5">
                  <c:v>20095</c:v>
                </c:pt>
                <c:pt idx="6">
                  <c:v>18515</c:v>
                </c:pt>
              </c:numCache>
            </c:numRef>
          </c:val>
          <c:smooth val="0"/>
          <c:extLst>
            <c:ext xmlns:c16="http://schemas.microsoft.com/office/drawing/2014/chart" uri="{C3380CC4-5D6E-409C-BE32-E72D297353CC}">
              <c16:uniqueId val="{00000000-6CF7-4430-9458-E09CC07127C5}"/>
            </c:ext>
          </c:extLst>
        </c:ser>
        <c:ser>
          <c:idx val="0"/>
          <c:order val="1"/>
          <c:tx>
            <c:strRef>
              <c:f>Sheet1!$AX$13</c:f>
              <c:strCache>
                <c:ptCount val="1"/>
                <c:pt idx="0">
                  <c:v>Registered nursing home</c:v>
                </c:pt>
              </c:strCache>
            </c:strRef>
          </c:tx>
          <c:spPr>
            <a:ln>
              <a:solidFill>
                <a:srgbClr val="4F81BD">
                  <a:lumMod val="75000"/>
                </a:srgbClr>
              </a:solidFill>
            </a:ln>
          </c:spPr>
          <c:marker>
            <c:symbol val="none"/>
          </c:marker>
          <c:cat>
            <c:strRef>
              <c:f>Sheet1!$BF$5:$BL$5</c:f>
              <c:strCache>
                <c:ptCount val="7"/>
                <c:pt idx="0">
                  <c:v>2014/15</c:v>
                </c:pt>
                <c:pt idx="1">
                  <c:v>2015/16</c:v>
                </c:pt>
                <c:pt idx="2">
                  <c:v>2016/17</c:v>
                </c:pt>
                <c:pt idx="3">
                  <c:v>2017/18</c:v>
                </c:pt>
                <c:pt idx="4">
                  <c:v>2018/19</c:v>
                </c:pt>
                <c:pt idx="5">
                  <c:v>2019/20</c:v>
                </c:pt>
                <c:pt idx="6">
                  <c:v>2020/21</c:v>
                </c:pt>
              </c:strCache>
            </c:strRef>
          </c:cat>
          <c:val>
            <c:numRef>
              <c:f>Sheet1!$BF$13:$BL$13</c:f>
              <c:numCache>
                <c:formatCode>General</c:formatCode>
                <c:ptCount val="7"/>
                <c:pt idx="0">
                  <c:v>1360</c:v>
                </c:pt>
                <c:pt idx="1">
                  <c:v>1090</c:v>
                </c:pt>
                <c:pt idx="2">
                  <c:v>1010</c:v>
                </c:pt>
                <c:pt idx="3">
                  <c:v>990</c:v>
                </c:pt>
                <c:pt idx="4">
                  <c:v>1045</c:v>
                </c:pt>
                <c:pt idx="5">
                  <c:v>970</c:v>
                </c:pt>
                <c:pt idx="6">
                  <c:v>910</c:v>
                </c:pt>
              </c:numCache>
            </c:numRef>
          </c:val>
          <c:smooth val="0"/>
          <c:extLst>
            <c:ext xmlns:c16="http://schemas.microsoft.com/office/drawing/2014/chart" uri="{C3380CC4-5D6E-409C-BE32-E72D297353CC}">
              <c16:uniqueId val="{00000001-6CF7-4430-9458-E09CC07127C5}"/>
            </c:ext>
          </c:extLst>
        </c:ser>
        <c:ser>
          <c:idx val="1"/>
          <c:order val="2"/>
          <c:tx>
            <c:strRef>
              <c:f>Sheet1!$AX$16</c:f>
              <c:strCache>
                <c:ptCount val="1"/>
                <c:pt idx="0">
                  <c:v>Owner occupier/shared ownership scheme</c:v>
                </c:pt>
              </c:strCache>
            </c:strRef>
          </c:tx>
          <c:spPr>
            <a:ln>
              <a:solidFill>
                <a:srgbClr val="C0504D">
                  <a:lumMod val="50000"/>
                </a:srgbClr>
              </a:solidFill>
            </a:ln>
          </c:spPr>
          <c:marker>
            <c:symbol val="none"/>
          </c:marker>
          <c:cat>
            <c:strRef>
              <c:f>Sheet1!$BF$5:$BL$5</c:f>
              <c:strCache>
                <c:ptCount val="7"/>
                <c:pt idx="0">
                  <c:v>2014/15</c:v>
                </c:pt>
                <c:pt idx="1">
                  <c:v>2015/16</c:v>
                </c:pt>
                <c:pt idx="2">
                  <c:v>2016/17</c:v>
                </c:pt>
                <c:pt idx="3">
                  <c:v>2017/18</c:v>
                </c:pt>
                <c:pt idx="4">
                  <c:v>2018/19</c:v>
                </c:pt>
                <c:pt idx="5">
                  <c:v>2019/20</c:v>
                </c:pt>
                <c:pt idx="6">
                  <c:v>2020/21</c:v>
                </c:pt>
              </c:strCache>
            </c:strRef>
          </c:cat>
          <c:val>
            <c:numRef>
              <c:f>Sheet1!$BF$16:$BL$16</c:f>
              <c:numCache>
                <c:formatCode>General</c:formatCode>
                <c:ptCount val="7"/>
                <c:pt idx="0">
                  <c:v>2460</c:v>
                </c:pt>
                <c:pt idx="1">
                  <c:v>2940</c:v>
                </c:pt>
                <c:pt idx="2">
                  <c:v>2935</c:v>
                </c:pt>
                <c:pt idx="3">
                  <c:v>3000</c:v>
                </c:pt>
                <c:pt idx="4">
                  <c:v>2975</c:v>
                </c:pt>
                <c:pt idx="5">
                  <c:v>2955</c:v>
                </c:pt>
                <c:pt idx="6">
                  <c:v>3465</c:v>
                </c:pt>
              </c:numCache>
            </c:numRef>
          </c:val>
          <c:smooth val="0"/>
          <c:extLst>
            <c:ext xmlns:c16="http://schemas.microsoft.com/office/drawing/2014/chart" uri="{C3380CC4-5D6E-409C-BE32-E72D297353CC}">
              <c16:uniqueId val="{00000002-6CF7-4430-9458-E09CC07127C5}"/>
            </c:ext>
          </c:extLst>
        </c:ser>
        <c:ser>
          <c:idx val="2"/>
          <c:order val="3"/>
          <c:tx>
            <c:strRef>
              <c:f>Sheet1!$AX$17</c:f>
              <c:strCache>
                <c:ptCount val="1"/>
                <c:pt idx="0">
                  <c:v>Tenant – LA/arms length mgt org/registered social landlord/housing assn</c:v>
                </c:pt>
              </c:strCache>
            </c:strRef>
          </c:tx>
          <c:spPr>
            <a:ln>
              <a:solidFill>
                <a:srgbClr val="92D050"/>
              </a:solidFill>
            </a:ln>
          </c:spPr>
          <c:marker>
            <c:symbol val="none"/>
          </c:marker>
          <c:cat>
            <c:strRef>
              <c:f>Sheet1!$BF$5:$BL$5</c:f>
              <c:strCache>
                <c:ptCount val="7"/>
                <c:pt idx="0">
                  <c:v>2014/15</c:v>
                </c:pt>
                <c:pt idx="1">
                  <c:v>2015/16</c:v>
                </c:pt>
                <c:pt idx="2">
                  <c:v>2016/17</c:v>
                </c:pt>
                <c:pt idx="3">
                  <c:v>2017/18</c:v>
                </c:pt>
                <c:pt idx="4">
                  <c:v>2018/19</c:v>
                </c:pt>
                <c:pt idx="5">
                  <c:v>2019/20</c:v>
                </c:pt>
                <c:pt idx="6">
                  <c:v>2020/21</c:v>
                </c:pt>
              </c:strCache>
            </c:strRef>
          </c:cat>
          <c:val>
            <c:numRef>
              <c:f>Sheet1!$BF$17:$BL$17</c:f>
              <c:numCache>
                <c:formatCode>General</c:formatCode>
                <c:ptCount val="7"/>
                <c:pt idx="0">
                  <c:v>12425</c:v>
                </c:pt>
                <c:pt idx="1">
                  <c:v>13045</c:v>
                </c:pt>
                <c:pt idx="2">
                  <c:v>12860</c:v>
                </c:pt>
                <c:pt idx="3">
                  <c:v>12920</c:v>
                </c:pt>
                <c:pt idx="4">
                  <c:v>12870</c:v>
                </c:pt>
                <c:pt idx="5">
                  <c:v>12635</c:v>
                </c:pt>
                <c:pt idx="6">
                  <c:v>12890</c:v>
                </c:pt>
              </c:numCache>
            </c:numRef>
          </c:val>
          <c:smooth val="0"/>
          <c:extLst>
            <c:ext xmlns:c16="http://schemas.microsoft.com/office/drawing/2014/chart" uri="{C3380CC4-5D6E-409C-BE32-E72D297353CC}">
              <c16:uniqueId val="{00000003-6CF7-4430-9458-E09CC07127C5}"/>
            </c:ext>
          </c:extLst>
        </c:ser>
        <c:ser>
          <c:idx val="3"/>
          <c:order val="4"/>
          <c:tx>
            <c:strRef>
              <c:f>Sheet1!$AX$18</c:f>
              <c:strCache>
                <c:ptCount val="1"/>
                <c:pt idx="0">
                  <c:v>Tenant – private landlord</c:v>
                </c:pt>
              </c:strCache>
            </c:strRef>
          </c:tx>
          <c:spPr>
            <a:ln>
              <a:solidFill>
                <a:srgbClr val="9BBB59">
                  <a:lumMod val="60000"/>
                  <a:lumOff val="40000"/>
                </a:srgbClr>
              </a:solidFill>
            </a:ln>
          </c:spPr>
          <c:marker>
            <c:symbol val="none"/>
          </c:marker>
          <c:cat>
            <c:strRef>
              <c:f>Sheet1!$BF$5:$BL$5</c:f>
              <c:strCache>
                <c:ptCount val="7"/>
                <c:pt idx="0">
                  <c:v>2014/15</c:v>
                </c:pt>
                <c:pt idx="1">
                  <c:v>2015/16</c:v>
                </c:pt>
                <c:pt idx="2">
                  <c:v>2016/17</c:v>
                </c:pt>
                <c:pt idx="3">
                  <c:v>2017/18</c:v>
                </c:pt>
                <c:pt idx="4">
                  <c:v>2018/19</c:v>
                </c:pt>
                <c:pt idx="5">
                  <c:v>2019/20</c:v>
                </c:pt>
                <c:pt idx="6">
                  <c:v>2020/21</c:v>
                </c:pt>
              </c:strCache>
            </c:strRef>
          </c:cat>
          <c:val>
            <c:numRef>
              <c:f>Sheet1!$BF$18:$BL$18</c:f>
              <c:numCache>
                <c:formatCode>General</c:formatCode>
                <c:ptCount val="7"/>
                <c:pt idx="0">
                  <c:v>3960</c:v>
                </c:pt>
                <c:pt idx="1">
                  <c:v>3855</c:v>
                </c:pt>
                <c:pt idx="2">
                  <c:v>3870</c:v>
                </c:pt>
                <c:pt idx="3">
                  <c:v>3720</c:v>
                </c:pt>
                <c:pt idx="4">
                  <c:v>3795</c:v>
                </c:pt>
                <c:pt idx="5">
                  <c:v>3600</c:v>
                </c:pt>
                <c:pt idx="6">
                  <c:v>3790</c:v>
                </c:pt>
              </c:numCache>
            </c:numRef>
          </c:val>
          <c:smooth val="0"/>
          <c:extLst>
            <c:ext xmlns:c16="http://schemas.microsoft.com/office/drawing/2014/chart" uri="{C3380CC4-5D6E-409C-BE32-E72D297353CC}">
              <c16:uniqueId val="{00000004-6CF7-4430-9458-E09CC07127C5}"/>
            </c:ext>
          </c:extLst>
        </c:ser>
        <c:ser>
          <c:idx val="4"/>
          <c:order val="5"/>
          <c:tx>
            <c:strRef>
              <c:f>Sheet1!$AX$19</c:f>
              <c:strCache>
                <c:ptCount val="1"/>
                <c:pt idx="0">
                  <c:v>Settled mainstream housing with family/ friends (inc flat-sharing)</c:v>
                </c:pt>
              </c:strCache>
            </c:strRef>
          </c:tx>
          <c:spPr>
            <a:ln>
              <a:solidFill>
                <a:srgbClr val="C00000"/>
              </a:solidFill>
            </a:ln>
          </c:spPr>
          <c:marker>
            <c:symbol val="none"/>
          </c:marker>
          <c:cat>
            <c:strRef>
              <c:f>Sheet1!$BF$5:$BL$5</c:f>
              <c:strCache>
                <c:ptCount val="7"/>
                <c:pt idx="0">
                  <c:v>2014/15</c:v>
                </c:pt>
                <c:pt idx="1">
                  <c:v>2015/16</c:v>
                </c:pt>
                <c:pt idx="2">
                  <c:v>2016/17</c:v>
                </c:pt>
                <c:pt idx="3">
                  <c:v>2017/18</c:v>
                </c:pt>
                <c:pt idx="4">
                  <c:v>2018/19</c:v>
                </c:pt>
                <c:pt idx="5">
                  <c:v>2019/20</c:v>
                </c:pt>
                <c:pt idx="6">
                  <c:v>2020/21</c:v>
                </c:pt>
              </c:strCache>
            </c:strRef>
          </c:cat>
          <c:val>
            <c:numRef>
              <c:f>Sheet1!$BF$19:$BL$19</c:f>
              <c:numCache>
                <c:formatCode>General</c:formatCode>
                <c:ptCount val="7"/>
                <c:pt idx="0">
                  <c:v>44785</c:v>
                </c:pt>
                <c:pt idx="1">
                  <c:v>46590</c:v>
                </c:pt>
                <c:pt idx="2">
                  <c:v>48020</c:v>
                </c:pt>
                <c:pt idx="3">
                  <c:v>48165</c:v>
                </c:pt>
                <c:pt idx="4">
                  <c:v>49170</c:v>
                </c:pt>
                <c:pt idx="5">
                  <c:v>49070</c:v>
                </c:pt>
                <c:pt idx="6">
                  <c:v>48015</c:v>
                </c:pt>
              </c:numCache>
            </c:numRef>
          </c:val>
          <c:smooth val="0"/>
          <c:extLst>
            <c:ext xmlns:c16="http://schemas.microsoft.com/office/drawing/2014/chart" uri="{C3380CC4-5D6E-409C-BE32-E72D297353CC}">
              <c16:uniqueId val="{00000005-6CF7-4430-9458-E09CC07127C5}"/>
            </c:ext>
          </c:extLst>
        </c:ser>
        <c:ser>
          <c:idx val="5"/>
          <c:order val="6"/>
          <c:tx>
            <c:strRef>
              <c:f>Sheet1!$AX$20</c:f>
              <c:strCache>
                <c:ptCount val="1"/>
                <c:pt idx="0">
                  <c:v>Supported accomm/ supported lodgings/ supported group home</c:v>
                </c:pt>
              </c:strCache>
            </c:strRef>
          </c:tx>
          <c:spPr>
            <a:ln>
              <a:solidFill>
                <a:srgbClr val="00B050"/>
              </a:solidFill>
            </a:ln>
          </c:spPr>
          <c:marker>
            <c:symbol val="none"/>
          </c:marker>
          <c:cat>
            <c:strRef>
              <c:f>Sheet1!$BF$5:$BL$5</c:f>
              <c:strCache>
                <c:ptCount val="7"/>
                <c:pt idx="0">
                  <c:v>2014/15</c:v>
                </c:pt>
                <c:pt idx="1">
                  <c:v>2015/16</c:v>
                </c:pt>
                <c:pt idx="2">
                  <c:v>2016/17</c:v>
                </c:pt>
                <c:pt idx="3">
                  <c:v>2017/18</c:v>
                </c:pt>
                <c:pt idx="4">
                  <c:v>2018/19</c:v>
                </c:pt>
                <c:pt idx="5">
                  <c:v>2019/20</c:v>
                </c:pt>
                <c:pt idx="6">
                  <c:v>2020/21</c:v>
                </c:pt>
              </c:strCache>
            </c:strRef>
          </c:cat>
          <c:val>
            <c:numRef>
              <c:f>Sheet1!$BF$20:$BL$20</c:f>
              <c:numCache>
                <c:formatCode>General</c:formatCode>
                <c:ptCount val="7"/>
                <c:pt idx="0">
                  <c:v>23075</c:v>
                </c:pt>
                <c:pt idx="1">
                  <c:v>25325</c:v>
                </c:pt>
                <c:pt idx="2">
                  <c:v>27025</c:v>
                </c:pt>
                <c:pt idx="3">
                  <c:v>29195</c:v>
                </c:pt>
                <c:pt idx="4">
                  <c:v>29170</c:v>
                </c:pt>
                <c:pt idx="5">
                  <c:v>31160</c:v>
                </c:pt>
                <c:pt idx="6">
                  <c:v>31070</c:v>
                </c:pt>
              </c:numCache>
            </c:numRef>
          </c:val>
          <c:smooth val="0"/>
          <c:extLst>
            <c:ext xmlns:c16="http://schemas.microsoft.com/office/drawing/2014/chart" uri="{C3380CC4-5D6E-409C-BE32-E72D297353CC}">
              <c16:uniqueId val="{00000006-6CF7-4430-9458-E09CC07127C5}"/>
            </c:ext>
          </c:extLst>
        </c:ser>
        <c:ser>
          <c:idx val="7"/>
          <c:order val="7"/>
          <c:tx>
            <c:strRef>
              <c:f>Sheet1!$AX$21</c:f>
              <c:strCache>
                <c:ptCount val="1"/>
                <c:pt idx="0">
                  <c:v>Shared lives scheme</c:v>
                </c:pt>
              </c:strCache>
            </c:strRef>
          </c:tx>
          <c:spPr>
            <a:ln>
              <a:solidFill>
                <a:srgbClr val="EEECE1">
                  <a:lumMod val="50000"/>
                </a:srgbClr>
              </a:solidFill>
            </a:ln>
          </c:spPr>
          <c:marker>
            <c:symbol val="none"/>
          </c:marker>
          <c:cat>
            <c:strRef>
              <c:f>Sheet1!$BF$5:$BL$5</c:f>
              <c:strCache>
                <c:ptCount val="7"/>
                <c:pt idx="0">
                  <c:v>2014/15</c:v>
                </c:pt>
                <c:pt idx="1">
                  <c:v>2015/16</c:v>
                </c:pt>
                <c:pt idx="2">
                  <c:v>2016/17</c:v>
                </c:pt>
                <c:pt idx="3">
                  <c:v>2017/18</c:v>
                </c:pt>
                <c:pt idx="4">
                  <c:v>2018/19</c:v>
                </c:pt>
                <c:pt idx="5">
                  <c:v>2019/20</c:v>
                </c:pt>
                <c:pt idx="6">
                  <c:v>2020/21</c:v>
                </c:pt>
              </c:strCache>
            </c:strRef>
          </c:cat>
          <c:val>
            <c:numRef>
              <c:f>Sheet1!$BF$21:$BL$21</c:f>
              <c:numCache>
                <c:formatCode>General</c:formatCode>
                <c:ptCount val="7"/>
                <c:pt idx="0">
                  <c:v>3100</c:v>
                </c:pt>
                <c:pt idx="1">
                  <c:v>3355</c:v>
                </c:pt>
                <c:pt idx="2">
                  <c:v>3445</c:v>
                </c:pt>
                <c:pt idx="3">
                  <c:v>3535</c:v>
                </c:pt>
                <c:pt idx="4">
                  <c:v>3525</c:v>
                </c:pt>
                <c:pt idx="5">
                  <c:v>3450</c:v>
                </c:pt>
                <c:pt idx="6">
                  <c:v>3450</c:v>
                </c:pt>
              </c:numCache>
            </c:numRef>
          </c:val>
          <c:smooth val="0"/>
          <c:extLst>
            <c:ext xmlns:c16="http://schemas.microsoft.com/office/drawing/2014/chart" uri="{C3380CC4-5D6E-409C-BE32-E72D297353CC}">
              <c16:uniqueId val="{00000007-6CF7-4430-9458-E09CC07127C5}"/>
            </c:ext>
          </c:extLst>
        </c:ser>
        <c:ser>
          <c:idx val="8"/>
          <c:order val="8"/>
          <c:tx>
            <c:strRef>
              <c:f>Sheet1!$AX$23</c:f>
              <c:strCache>
                <c:ptCount val="1"/>
                <c:pt idx="0">
                  <c:v>Sheltered housing/ extra care housing/ other sheltered housing</c:v>
                </c:pt>
              </c:strCache>
            </c:strRef>
          </c:tx>
          <c:spPr>
            <a:ln>
              <a:solidFill>
                <a:srgbClr val="8064A2">
                  <a:lumMod val="60000"/>
                  <a:lumOff val="40000"/>
                </a:srgbClr>
              </a:solidFill>
            </a:ln>
          </c:spPr>
          <c:marker>
            <c:symbol val="none"/>
          </c:marker>
          <c:cat>
            <c:strRef>
              <c:f>Sheet1!$BF$5:$BL$5</c:f>
              <c:strCache>
                <c:ptCount val="7"/>
                <c:pt idx="0">
                  <c:v>2014/15</c:v>
                </c:pt>
                <c:pt idx="1">
                  <c:v>2015/16</c:v>
                </c:pt>
                <c:pt idx="2">
                  <c:v>2016/17</c:v>
                </c:pt>
                <c:pt idx="3">
                  <c:v>2017/18</c:v>
                </c:pt>
                <c:pt idx="4">
                  <c:v>2018/19</c:v>
                </c:pt>
                <c:pt idx="5">
                  <c:v>2019/20</c:v>
                </c:pt>
                <c:pt idx="6">
                  <c:v>2020/21</c:v>
                </c:pt>
              </c:strCache>
            </c:strRef>
          </c:cat>
          <c:val>
            <c:numRef>
              <c:f>Sheet1!$BF$23:$BL$23</c:f>
              <c:numCache>
                <c:formatCode>General</c:formatCode>
                <c:ptCount val="7"/>
                <c:pt idx="0">
                  <c:v>1195</c:v>
                </c:pt>
                <c:pt idx="1">
                  <c:v>1145</c:v>
                </c:pt>
                <c:pt idx="2">
                  <c:v>995</c:v>
                </c:pt>
                <c:pt idx="3">
                  <c:v>1015</c:v>
                </c:pt>
                <c:pt idx="4">
                  <c:v>1750</c:v>
                </c:pt>
                <c:pt idx="5">
                  <c:v>1805</c:v>
                </c:pt>
                <c:pt idx="6">
                  <c:v>1905</c:v>
                </c:pt>
              </c:numCache>
            </c:numRef>
          </c:val>
          <c:smooth val="0"/>
          <c:extLst>
            <c:ext xmlns:c16="http://schemas.microsoft.com/office/drawing/2014/chart" uri="{C3380CC4-5D6E-409C-BE32-E72D297353CC}">
              <c16:uniqueId val="{00000008-6CF7-4430-9458-E09CC07127C5}"/>
            </c:ext>
          </c:extLst>
        </c:ser>
        <c:dLbls>
          <c:showLegendKey val="0"/>
          <c:showVal val="0"/>
          <c:showCatName val="0"/>
          <c:showSerName val="0"/>
          <c:showPercent val="0"/>
          <c:showBubbleSize val="0"/>
        </c:dLbls>
        <c:smooth val="0"/>
        <c:axId val="99179904"/>
        <c:axId val="99186176"/>
      </c:lineChart>
      <c:catAx>
        <c:axId val="99179904"/>
        <c:scaling>
          <c:orientation val="minMax"/>
        </c:scaling>
        <c:delete val="0"/>
        <c:axPos val="b"/>
        <c:numFmt formatCode="General" sourceLinked="0"/>
        <c:majorTickMark val="out"/>
        <c:minorTickMark val="none"/>
        <c:tickLblPos val="nextTo"/>
        <c:txPr>
          <a:bodyPr rot="0" vert="horz"/>
          <a:lstStyle/>
          <a:p>
            <a:pPr>
              <a:defRPr sz="1000"/>
            </a:pPr>
            <a:endParaRPr lang="en-US"/>
          </a:p>
        </c:txPr>
        <c:crossAx val="99186176"/>
        <c:crosses val="autoZero"/>
        <c:auto val="1"/>
        <c:lblAlgn val="ctr"/>
        <c:lblOffset val="100"/>
        <c:noMultiLvlLbl val="0"/>
      </c:catAx>
      <c:valAx>
        <c:axId val="99186176"/>
        <c:scaling>
          <c:orientation val="minMax"/>
          <c:max val="50000"/>
        </c:scaling>
        <c:delete val="0"/>
        <c:axPos val="l"/>
        <c:majorGridlines/>
        <c:title>
          <c:tx>
            <c:rich>
              <a:bodyPr rot="-5400000" vert="horz"/>
              <a:lstStyle/>
              <a:p>
                <a:pPr>
                  <a:defRPr/>
                </a:pPr>
                <a:r>
                  <a:rPr lang="en-GB"/>
                  <a:t>Number of adults with learning disabilities aged</a:t>
                </a:r>
                <a:r>
                  <a:rPr lang="en-GB" baseline="0"/>
                  <a:t> 18-64 years in accommodation</a:t>
                </a:r>
                <a:endParaRPr lang="en-GB"/>
              </a:p>
            </c:rich>
          </c:tx>
          <c:overlay val="0"/>
        </c:title>
        <c:numFmt formatCode="General" sourceLinked="1"/>
        <c:majorTickMark val="out"/>
        <c:minorTickMark val="none"/>
        <c:tickLblPos val="nextTo"/>
        <c:crossAx val="99179904"/>
        <c:crosses val="autoZero"/>
        <c:crossBetween val="between"/>
        <c:majorUnit val="5000"/>
        <c:minorUnit val="1000"/>
      </c:valAx>
    </c:plotArea>
    <c:legend>
      <c:legendPos val="r"/>
      <c:overlay val="0"/>
      <c:txPr>
        <a:bodyPr/>
        <a:lstStyle/>
        <a:p>
          <a:pPr>
            <a:defRPr sz="800"/>
          </a:pPr>
          <a:endParaRPr lang="en-US"/>
        </a:p>
      </c:txPr>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'[Chart in Microsoft PowerPoint]Interim W2'!$D$88</c:f>
              <c:strCache>
                <c:ptCount val="1"/>
                <c:pt idx="0">
                  <c:v>Not at all</c:v>
                </c:pt>
              </c:strCache>
            </c:strRef>
          </c:tx>
          <c:spPr>
            <a:solidFill>
              <a:srgbClr val="00B050"/>
            </a:solidFill>
            <a:ln>
              <a:noFill/>
            </a:ln>
            <a:effectLst/>
          </c:spPr>
          <c:invertIfNegative val="0"/>
          <c:cat>
            <c:multiLvlStrRef>
              <c:f>'[Chart in Microsoft PowerPoint]Interim W2'!$B$89:$C$99</c:f>
              <c:multiLvlStrCache>
                <c:ptCount val="11"/>
                <c:lvl>
                  <c:pt idx="0">
                    <c:v>Wave 1</c:v>
                  </c:pt>
                  <c:pt idx="1">
                    <c:v>Wave 2</c:v>
                  </c:pt>
                  <c:pt idx="2">
                    <c:v>Wave 3</c:v>
                  </c:pt>
                  <c:pt idx="4">
                    <c:v>Wave 1</c:v>
                  </c:pt>
                  <c:pt idx="5">
                    <c:v>Wave 2</c:v>
                  </c:pt>
                  <c:pt idx="6">
                    <c:v>Wave 3</c:v>
                  </c:pt>
                  <c:pt idx="8">
                    <c:v>Wave 1</c:v>
                  </c:pt>
                  <c:pt idx="9">
                    <c:v>Wave 2</c:v>
                  </c:pt>
                  <c:pt idx="10">
                    <c:v>Wave 3</c:v>
                  </c:pt>
                </c:lvl>
                <c:lvl>
                  <c:pt idx="0">
                    <c:v>Worried I will catch coronavirus</c:v>
                  </c:pt>
                  <c:pt idx="4">
                    <c:v>Worried family/friends will catch coronavirus</c:v>
                  </c:pt>
                  <c:pt idx="8">
                    <c:v>Worried to leave home right now</c:v>
                  </c:pt>
                </c:lvl>
              </c:multiLvlStrCache>
            </c:multiLvlStrRef>
          </c:cat>
          <c:val>
            <c:numRef>
              <c:f>'[Chart in Microsoft PowerPoint]Interim W2'!$D$89:$D$99</c:f>
              <c:numCache>
                <c:formatCode>General</c:formatCode>
                <c:ptCount val="11"/>
                <c:pt idx="0">
                  <c:v>35.700000000000003</c:v>
                </c:pt>
                <c:pt idx="1">
                  <c:v>49.8</c:v>
                </c:pt>
                <c:pt idx="2">
                  <c:v>43.5</c:v>
                </c:pt>
                <c:pt idx="4">
                  <c:v>19.5</c:v>
                </c:pt>
                <c:pt idx="5">
                  <c:v>33.5</c:v>
                </c:pt>
                <c:pt idx="6">
                  <c:v>29.7</c:v>
                </c:pt>
                <c:pt idx="8">
                  <c:v>49</c:v>
                </c:pt>
                <c:pt idx="9">
                  <c:v>65.099999999999994</c:v>
                </c:pt>
                <c:pt idx="10">
                  <c:v>50</c:v>
                </c:pt>
              </c:numCache>
            </c:numRef>
          </c:val>
          <c:extLst>
            <c:ext xmlns:c16="http://schemas.microsoft.com/office/drawing/2014/chart" uri="{C3380CC4-5D6E-409C-BE32-E72D297353CC}">
              <c16:uniqueId val="{00000000-31E8-4B83-9D6E-38B0EFE38DB6}"/>
            </c:ext>
          </c:extLst>
        </c:ser>
        <c:ser>
          <c:idx val="1"/>
          <c:order val="1"/>
          <c:tx>
            <c:strRef>
              <c:f>'[Chart in Microsoft PowerPoint]Interim W2'!$E$88</c:f>
              <c:strCache>
                <c:ptCount val="1"/>
                <c:pt idx="0">
                  <c:v>A little</c:v>
                </c:pt>
              </c:strCache>
            </c:strRef>
          </c:tx>
          <c:spPr>
            <a:solidFill>
              <a:srgbClr val="FFC000"/>
            </a:solidFill>
            <a:ln>
              <a:noFill/>
            </a:ln>
            <a:effectLst/>
          </c:spPr>
          <c:invertIfNegative val="0"/>
          <c:cat>
            <c:multiLvlStrRef>
              <c:f>'[Chart in Microsoft PowerPoint]Interim W2'!$B$89:$C$99</c:f>
              <c:multiLvlStrCache>
                <c:ptCount val="11"/>
                <c:lvl>
                  <c:pt idx="0">
                    <c:v>Wave 1</c:v>
                  </c:pt>
                  <c:pt idx="1">
                    <c:v>Wave 2</c:v>
                  </c:pt>
                  <c:pt idx="2">
                    <c:v>Wave 3</c:v>
                  </c:pt>
                  <c:pt idx="4">
                    <c:v>Wave 1</c:v>
                  </c:pt>
                  <c:pt idx="5">
                    <c:v>Wave 2</c:v>
                  </c:pt>
                  <c:pt idx="6">
                    <c:v>Wave 3</c:v>
                  </c:pt>
                  <c:pt idx="8">
                    <c:v>Wave 1</c:v>
                  </c:pt>
                  <c:pt idx="9">
                    <c:v>Wave 2</c:v>
                  </c:pt>
                  <c:pt idx="10">
                    <c:v>Wave 3</c:v>
                  </c:pt>
                </c:lvl>
                <c:lvl>
                  <c:pt idx="0">
                    <c:v>Worried I will catch coronavirus</c:v>
                  </c:pt>
                  <c:pt idx="4">
                    <c:v>Worried family/friends will catch coronavirus</c:v>
                  </c:pt>
                  <c:pt idx="8">
                    <c:v>Worried to leave home right now</c:v>
                  </c:pt>
                </c:lvl>
              </c:multiLvlStrCache>
            </c:multiLvlStrRef>
          </c:cat>
          <c:val>
            <c:numRef>
              <c:f>'[Chart in Microsoft PowerPoint]Interim W2'!$E$89:$E$99</c:f>
              <c:numCache>
                <c:formatCode>General</c:formatCode>
                <c:ptCount val="11"/>
                <c:pt idx="0">
                  <c:v>29.9</c:v>
                </c:pt>
                <c:pt idx="1">
                  <c:v>36.200000000000003</c:v>
                </c:pt>
                <c:pt idx="2">
                  <c:v>38.1</c:v>
                </c:pt>
                <c:pt idx="4">
                  <c:v>31.9</c:v>
                </c:pt>
                <c:pt idx="5">
                  <c:v>34.5</c:v>
                </c:pt>
                <c:pt idx="6">
                  <c:v>39.4</c:v>
                </c:pt>
                <c:pt idx="8">
                  <c:v>29.7</c:v>
                </c:pt>
                <c:pt idx="9">
                  <c:v>25.2</c:v>
                </c:pt>
                <c:pt idx="10">
                  <c:v>29.1</c:v>
                </c:pt>
              </c:numCache>
            </c:numRef>
          </c:val>
          <c:extLst>
            <c:ext xmlns:c16="http://schemas.microsoft.com/office/drawing/2014/chart" uri="{C3380CC4-5D6E-409C-BE32-E72D297353CC}">
              <c16:uniqueId val="{00000001-31E8-4B83-9D6E-38B0EFE38DB6}"/>
            </c:ext>
          </c:extLst>
        </c:ser>
        <c:ser>
          <c:idx val="2"/>
          <c:order val="2"/>
          <c:tx>
            <c:strRef>
              <c:f>'[Chart in Microsoft PowerPoint]Interim W2'!$F$88</c:f>
              <c:strCache>
                <c:ptCount val="1"/>
                <c:pt idx="0">
                  <c:v>A lot</c:v>
                </c:pt>
              </c:strCache>
            </c:strRef>
          </c:tx>
          <c:spPr>
            <a:solidFill>
              <a:srgbClr val="002060"/>
            </a:solidFill>
            <a:ln>
              <a:noFill/>
            </a:ln>
            <a:effectLst/>
          </c:spPr>
          <c:invertIfNegative val="0"/>
          <c:cat>
            <c:multiLvlStrRef>
              <c:f>'[Chart in Microsoft PowerPoint]Interim W2'!$B$89:$C$99</c:f>
              <c:multiLvlStrCache>
                <c:ptCount val="11"/>
                <c:lvl>
                  <c:pt idx="0">
                    <c:v>Wave 1</c:v>
                  </c:pt>
                  <c:pt idx="1">
                    <c:v>Wave 2</c:v>
                  </c:pt>
                  <c:pt idx="2">
                    <c:v>Wave 3</c:v>
                  </c:pt>
                  <c:pt idx="4">
                    <c:v>Wave 1</c:v>
                  </c:pt>
                  <c:pt idx="5">
                    <c:v>Wave 2</c:v>
                  </c:pt>
                  <c:pt idx="6">
                    <c:v>Wave 3</c:v>
                  </c:pt>
                  <c:pt idx="8">
                    <c:v>Wave 1</c:v>
                  </c:pt>
                  <c:pt idx="9">
                    <c:v>Wave 2</c:v>
                  </c:pt>
                  <c:pt idx="10">
                    <c:v>Wave 3</c:v>
                  </c:pt>
                </c:lvl>
                <c:lvl>
                  <c:pt idx="0">
                    <c:v>Worried I will catch coronavirus</c:v>
                  </c:pt>
                  <c:pt idx="4">
                    <c:v>Worried family/friends will catch coronavirus</c:v>
                  </c:pt>
                  <c:pt idx="8">
                    <c:v>Worried to leave home right now</c:v>
                  </c:pt>
                </c:lvl>
              </c:multiLvlStrCache>
            </c:multiLvlStrRef>
          </c:cat>
          <c:val>
            <c:numRef>
              <c:f>'[Chart in Microsoft PowerPoint]Interim W2'!$F$89:$F$99</c:f>
              <c:numCache>
                <c:formatCode>General</c:formatCode>
                <c:ptCount val="11"/>
                <c:pt idx="0">
                  <c:v>34.4</c:v>
                </c:pt>
                <c:pt idx="1">
                  <c:v>13.9</c:v>
                </c:pt>
                <c:pt idx="2">
                  <c:v>18.399999999999999</c:v>
                </c:pt>
                <c:pt idx="4">
                  <c:v>48.6</c:v>
                </c:pt>
                <c:pt idx="5">
                  <c:v>32.1</c:v>
                </c:pt>
                <c:pt idx="6">
                  <c:v>30.9</c:v>
                </c:pt>
                <c:pt idx="8">
                  <c:v>21.3</c:v>
                </c:pt>
                <c:pt idx="9">
                  <c:v>9.9</c:v>
                </c:pt>
                <c:pt idx="10">
                  <c:v>20.9</c:v>
                </c:pt>
              </c:numCache>
            </c:numRef>
          </c:val>
          <c:extLst>
            <c:ext xmlns:c16="http://schemas.microsoft.com/office/drawing/2014/chart" uri="{C3380CC4-5D6E-409C-BE32-E72D297353CC}">
              <c16:uniqueId val="{00000002-31E8-4B83-9D6E-38B0EFE38DB6}"/>
            </c:ext>
          </c:extLst>
        </c:ser>
        <c:dLbls>
          <c:showLegendKey val="0"/>
          <c:showVal val="0"/>
          <c:showCatName val="0"/>
          <c:showSerName val="0"/>
          <c:showPercent val="0"/>
          <c:showBubbleSize val="0"/>
        </c:dLbls>
        <c:gapWidth val="50"/>
        <c:overlap val="100"/>
        <c:axId val="1142431791"/>
        <c:axId val="1334274399"/>
      </c:barChart>
      <c:catAx>
        <c:axId val="11424317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34274399"/>
        <c:crosses val="autoZero"/>
        <c:auto val="1"/>
        <c:lblAlgn val="ctr"/>
        <c:lblOffset val="100"/>
        <c:noMultiLvlLbl val="0"/>
      </c:catAx>
      <c:valAx>
        <c:axId val="1334274399"/>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sz="1400" baseline="0" dirty="0"/>
                  <a:t>Percentage of people</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42431791"/>
        <c:crosses val="autoZero"/>
        <c:crossBetween val="between"/>
      </c:valAx>
      <c:spPr>
        <a:noFill/>
        <a:ln w="12700">
          <a:solidFill>
            <a:schemeClr val="accent1"/>
          </a:solid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'[Chart in Microsoft PowerPoint]Interim W2'!$C$151</c:f>
              <c:strCache>
                <c:ptCount val="1"/>
                <c:pt idx="0">
                  <c:v>Wave 1</c:v>
                </c:pt>
              </c:strCache>
            </c:strRef>
          </c:tx>
          <c:spPr>
            <a:solidFill>
              <a:schemeClr val="accent1"/>
            </a:solidFill>
            <a:ln>
              <a:noFill/>
            </a:ln>
            <a:effectLst/>
          </c:spPr>
          <c:invertIfNegative val="0"/>
          <c:cat>
            <c:strRef>
              <c:f>'[Chart in Microsoft PowerPoint]Interim W2'!$B$152:$B$163</c:f>
              <c:strCache>
                <c:ptCount val="12"/>
                <c:pt idx="0">
                  <c:v>General feeling of stress</c:v>
                </c:pt>
                <c:pt idx="1">
                  <c:v>Feeling tired</c:v>
                </c:pt>
                <c:pt idx="2">
                  <c:v>Disturbed sleep</c:v>
                </c:pt>
                <c:pt idx="3">
                  <c:v>Feeling depressed</c:v>
                </c:pt>
                <c:pt idx="4">
                  <c:v>Short tempered/irritable</c:v>
                </c:pt>
                <c:pt idx="5">
                  <c:v>Physical strain (e.g. back) </c:v>
                </c:pt>
                <c:pt idx="6">
                  <c:v>Made an existing condition worse</c:v>
                </c:pt>
                <c:pt idx="7">
                  <c:v>Had to contact own GP</c:v>
                </c:pt>
                <c:pt idx="8">
                  <c:v>Developed my own health conditions</c:v>
                </c:pt>
                <c:pt idx="9">
                  <c:v>Loss of appetite</c:v>
                </c:pt>
                <c:pt idx="10">
                  <c:v>Other</c:v>
                </c:pt>
                <c:pt idx="11">
                  <c:v>No, none of these</c:v>
                </c:pt>
              </c:strCache>
            </c:strRef>
          </c:cat>
          <c:val>
            <c:numRef>
              <c:f>'[Chart in Microsoft PowerPoint]Interim W2'!$C$152:$C$163</c:f>
              <c:numCache>
                <c:formatCode>General</c:formatCode>
                <c:ptCount val="12"/>
                <c:pt idx="0">
                  <c:v>58.9</c:v>
                </c:pt>
                <c:pt idx="1">
                  <c:v>58.1</c:v>
                </c:pt>
                <c:pt idx="2">
                  <c:v>52.6</c:v>
                </c:pt>
                <c:pt idx="3">
                  <c:v>38.200000000000003</c:v>
                </c:pt>
                <c:pt idx="4">
                  <c:v>31.2</c:v>
                </c:pt>
                <c:pt idx="5">
                  <c:v>24.3</c:v>
                </c:pt>
                <c:pt idx="6">
                  <c:v>16</c:v>
                </c:pt>
                <c:pt idx="7">
                  <c:v>11</c:v>
                </c:pt>
                <c:pt idx="8">
                  <c:v>8.9</c:v>
                </c:pt>
                <c:pt idx="9">
                  <c:v>6.5</c:v>
                </c:pt>
                <c:pt idx="10">
                  <c:v>13.6</c:v>
                </c:pt>
                <c:pt idx="11">
                  <c:v>8.4</c:v>
                </c:pt>
              </c:numCache>
            </c:numRef>
          </c:val>
          <c:extLst>
            <c:ext xmlns:c16="http://schemas.microsoft.com/office/drawing/2014/chart" uri="{C3380CC4-5D6E-409C-BE32-E72D297353CC}">
              <c16:uniqueId val="{00000000-5869-40BF-A9E7-2E6B48BCB8D3}"/>
            </c:ext>
          </c:extLst>
        </c:ser>
        <c:ser>
          <c:idx val="1"/>
          <c:order val="1"/>
          <c:tx>
            <c:strRef>
              <c:f>'[Chart in Microsoft PowerPoint]Interim W2'!$D$151</c:f>
              <c:strCache>
                <c:ptCount val="1"/>
                <c:pt idx="0">
                  <c:v>Wave 2</c:v>
                </c:pt>
              </c:strCache>
            </c:strRef>
          </c:tx>
          <c:spPr>
            <a:solidFill>
              <a:srgbClr val="00B0F0"/>
            </a:solidFill>
            <a:ln>
              <a:noFill/>
            </a:ln>
            <a:effectLst/>
          </c:spPr>
          <c:invertIfNegative val="0"/>
          <c:cat>
            <c:strRef>
              <c:f>'[Chart in Microsoft PowerPoint]Interim W2'!$B$152:$B$163</c:f>
              <c:strCache>
                <c:ptCount val="12"/>
                <c:pt idx="0">
                  <c:v>General feeling of stress</c:v>
                </c:pt>
                <c:pt idx="1">
                  <c:v>Feeling tired</c:v>
                </c:pt>
                <c:pt idx="2">
                  <c:v>Disturbed sleep</c:v>
                </c:pt>
                <c:pt idx="3">
                  <c:v>Feeling depressed</c:v>
                </c:pt>
                <c:pt idx="4">
                  <c:v>Short tempered/irritable</c:v>
                </c:pt>
                <c:pt idx="5">
                  <c:v>Physical strain (e.g. back) </c:v>
                </c:pt>
                <c:pt idx="6">
                  <c:v>Made an existing condition worse</c:v>
                </c:pt>
                <c:pt idx="7">
                  <c:v>Had to contact own GP</c:v>
                </c:pt>
                <c:pt idx="8">
                  <c:v>Developed my own health conditions</c:v>
                </c:pt>
                <c:pt idx="9">
                  <c:v>Loss of appetite</c:v>
                </c:pt>
                <c:pt idx="10">
                  <c:v>Other</c:v>
                </c:pt>
                <c:pt idx="11">
                  <c:v>No, none of these</c:v>
                </c:pt>
              </c:strCache>
            </c:strRef>
          </c:cat>
          <c:val>
            <c:numRef>
              <c:f>'[Chart in Microsoft PowerPoint]Interim W2'!$D$152:$D$163</c:f>
              <c:numCache>
                <c:formatCode>General</c:formatCode>
                <c:ptCount val="12"/>
                <c:pt idx="0">
                  <c:v>57.6</c:v>
                </c:pt>
                <c:pt idx="1">
                  <c:v>62</c:v>
                </c:pt>
                <c:pt idx="2">
                  <c:v>55.7</c:v>
                </c:pt>
                <c:pt idx="3">
                  <c:v>40.4</c:v>
                </c:pt>
                <c:pt idx="4">
                  <c:v>29.4</c:v>
                </c:pt>
                <c:pt idx="5">
                  <c:v>25.1</c:v>
                </c:pt>
                <c:pt idx="6">
                  <c:v>12.5</c:v>
                </c:pt>
                <c:pt idx="7">
                  <c:v>14.1</c:v>
                </c:pt>
                <c:pt idx="8">
                  <c:v>9.4</c:v>
                </c:pt>
                <c:pt idx="9">
                  <c:v>4.3</c:v>
                </c:pt>
                <c:pt idx="10">
                  <c:v>9</c:v>
                </c:pt>
                <c:pt idx="11">
                  <c:v>14.1</c:v>
                </c:pt>
              </c:numCache>
            </c:numRef>
          </c:val>
          <c:extLst>
            <c:ext xmlns:c16="http://schemas.microsoft.com/office/drawing/2014/chart" uri="{C3380CC4-5D6E-409C-BE32-E72D297353CC}">
              <c16:uniqueId val="{00000001-5869-40BF-A9E7-2E6B48BCB8D3}"/>
            </c:ext>
          </c:extLst>
        </c:ser>
        <c:ser>
          <c:idx val="2"/>
          <c:order val="2"/>
          <c:tx>
            <c:strRef>
              <c:f>'[Chart in Microsoft PowerPoint]Interim W2'!$E$151</c:f>
              <c:strCache>
                <c:ptCount val="1"/>
                <c:pt idx="0">
                  <c:v>Wave 3</c:v>
                </c:pt>
              </c:strCache>
            </c:strRef>
          </c:tx>
          <c:spPr>
            <a:solidFill>
              <a:srgbClr val="C00000"/>
            </a:solidFill>
            <a:ln>
              <a:noFill/>
            </a:ln>
            <a:effectLst/>
          </c:spPr>
          <c:invertIfNegative val="0"/>
          <c:cat>
            <c:strRef>
              <c:f>'[Chart in Microsoft PowerPoint]Interim W2'!$B$152:$B$163</c:f>
              <c:strCache>
                <c:ptCount val="12"/>
                <c:pt idx="0">
                  <c:v>General feeling of stress</c:v>
                </c:pt>
                <c:pt idx="1">
                  <c:v>Feeling tired</c:v>
                </c:pt>
                <c:pt idx="2">
                  <c:v>Disturbed sleep</c:v>
                </c:pt>
                <c:pt idx="3">
                  <c:v>Feeling depressed</c:v>
                </c:pt>
                <c:pt idx="4">
                  <c:v>Short tempered/irritable</c:v>
                </c:pt>
                <c:pt idx="5">
                  <c:v>Physical strain (e.g. back) </c:v>
                </c:pt>
                <c:pt idx="6">
                  <c:v>Made an existing condition worse</c:v>
                </c:pt>
                <c:pt idx="7">
                  <c:v>Had to contact own GP</c:v>
                </c:pt>
                <c:pt idx="8">
                  <c:v>Developed my own health conditions</c:v>
                </c:pt>
                <c:pt idx="9">
                  <c:v>Loss of appetite</c:v>
                </c:pt>
                <c:pt idx="10">
                  <c:v>Other</c:v>
                </c:pt>
                <c:pt idx="11">
                  <c:v>No, none of these</c:v>
                </c:pt>
              </c:strCache>
            </c:strRef>
          </c:cat>
          <c:val>
            <c:numRef>
              <c:f>'[Chart in Microsoft PowerPoint]Interim W2'!$E$152:$E$163</c:f>
              <c:numCache>
                <c:formatCode>General</c:formatCode>
                <c:ptCount val="12"/>
                <c:pt idx="0">
                  <c:v>59.6</c:v>
                </c:pt>
                <c:pt idx="1">
                  <c:v>66.099999999999994</c:v>
                </c:pt>
                <c:pt idx="2">
                  <c:v>53.2</c:v>
                </c:pt>
                <c:pt idx="3">
                  <c:v>34.6</c:v>
                </c:pt>
                <c:pt idx="4">
                  <c:v>30</c:v>
                </c:pt>
                <c:pt idx="5">
                  <c:v>25.4</c:v>
                </c:pt>
                <c:pt idx="6">
                  <c:v>18.2</c:v>
                </c:pt>
                <c:pt idx="7">
                  <c:v>13.9</c:v>
                </c:pt>
                <c:pt idx="8">
                  <c:v>13.2</c:v>
                </c:pt>
                <c:pt idx="9">
                  <c:v>5</c:v>
                </c:pt>
                <c:pt idx="10">
                  <c:v>12.9</c:v>
                </c:pt>
                <c:pt idx="11">
                  <c:v>11.4</c:v>
                </c:pt>
              </c:numCache>
            </c:numRef>
          </c:val>
          <c:extLst>
            <c:ext xmlns:c16="http://schemas.microsoft.com/office/drawing/2014/chart" uri="{C3380CC4-5D6E-409C-BE32-E72D297353CC}">
              <c16:uniqueId val="{00000002-5869-40BF-A9E7-2E6B48BCB8D3}"/>
            </c:ext>
          </c:extLst>
        </c:ser>
        <c:dLbls>
          <c:showLegendKey val="0"/>
          <c:showVal val="0"/>
          <c:showCatName val="0"/>
          <c:showSerName val="0"/>
          <c:showPercent val="0"/>
          <c:showBubbleSize val="0"/>
        </c:dLbls>
        <c:gapWidth val="219"/>
        <c:overlap val="-27"/>
        <c:axId val="104920688"/>
        <c:axId val="2031749968"/>
      </c:barChart>
      <c:catAx>
        <c:axId val="104920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031749968"/>
        <c:crosses val="autoZero"/>
        <c:auto val="1"/>
        <c:lblAlgn val="ctr"/>
        <c:lblOffset val="100"/>
        <c:noMultiLvlLbl val="0"/>
      </c:catAx>
      <c:valAx>
        <c:axId val="2031749968"/>
        <c:scaling>
          <c:orientation val="minMax"/>
          <c:max val="7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GB" dirty="0"/>
                  <a:t>Percentage of carers</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4920688"/>
        <c:crosses val="autoZero"/>
        <c:crossBetween val="between"/>
      </c:valAx>
      <c:spPr>
        <a:noFill/>
        <a:ln>
          <a:noFill/>
        </a:ln>
        <a:effectLst/>
      </c:spPr>
    </c:plotArea>
    <c:legend>
      <c:legendPos val="b"/>
      <c:layout>
        <c:manualLayout>
          <c:xMode val="edge"/>
          <c:yMode val="edge"/>
          <c:x val="0.60047958132466317"/>
          <c:y val="0.16169583225547915"/>
          <c:w val="0.28614221783037558"/>
          <c:h val="6.0624559746030475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aseline="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a:t>Cohort 1 England - Have</a:t>
            </a:r>
            <a:r>
              <a:rPr lang="en-GB" baseline="0"/>
              <a:t> you been going to community activities?</a:t>
            </a:r>
            <a:endParaRPr lang="en-GB"/>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469903862707609E-2"/>
          <c:y val="0.20307070640295172"/>
          <c:w val="0.51585332040629561"/>
          <c:h val="0.70998044508243696"/>
        </c:manualLayout>
      </c:layout>
      <c:barChart>
        <c:barDir val="col"/>
        <c:grouping val="percentStacked"/>
        <c:varyColors val="0"/>
        <c:ser>
          <c:idx val="0"/>
          <c:order val="0"/>
          <c:tx>
            <c:strRef>
              <c:f>'Missing services - Social care'!$C$31</c:f>
              <c:strCache>
                <c:ptCount val="1"/>
                <c:pt idx="0">
                  <c:v>Did not used to go to community activities pre-lockdown</c:v>
                </c:pt>
              </c:strCache>
            </c:strRef>
          </c:tx>
          <c:spPr>
            <a:solidFill>
              <a:srgbClr val="00133A"/>
            </a:solidFill>
            <a:ln>
              <a:noFill/>
            </a:ln>
            <a:effectLst/>
          </c:spPr>
          <c:invertIfNegative val="0"/>
          <c:cat>
            <c:strRef>
              <c:f>'Missing services - Social care'!$D$30:$G$30</c:f>
              <c:strCache>
                <c:ptCount val="4"/>
                <c:pt idx="0">
                  <c:v>Wave 1</c:v>
                </c:pt>
                <c:pt idx="1">
                  <c:v>Wave 1</c:v>
                </c:pt>
                <c:pt idx="2">
                  <c:v>Wave 2</c:v>
                </c:pt>
                <c:pt idx="3">
                  <c:v>Wave 3</c:v>
                </c:pt>
              </c:strCache>
            </c:strRef>
          </c:cat>
          <c:val>
            <c:numRef>
              <c:f>'Missing services - Social care'!$D$31:$G$31</c:f>
              <c:numCache>
                <c:formatCode>General</c:formatCode>
                <c:ptCount val="4"/>
                <c:pt idx="0">
                  <c:v>16.600000000000001</c:v>
                </c:pt>
              </c:numCache>
            </c:numRef>
          </c:val>
          <c:extLst>
            <c:ext xmlns:c16="http://schemas.microsoft.com/office/drawing/2014/chart" uri="{C3380CC4-5D6E-409C-BE32-E72D297353CC}">
              <c16:uniqueId val="{00000000-363C-4CD1-BAE5-9FBC597A82B2}"/>
            </c:ext>
          </c:extLst>
        </c:ser>
        <c:ser>
          <c:idx val="1"/>
          <c:order val="1"/>
          <c:tx>
            <c:strRef>
              <c:f>'Missing services - Social care'!$C$32</c:f>
              <c:strCache>
                <c:ptCount val="1"/>
                <c:pt idx="0">
                  <c:v>Used to go to community activities pre-lockdown</c:v>
                </c:pt>
              </c:strCache>
            </c:strRef>
          </c:tx>
          <c:spPr>
            <a:solidFill>
              <a:srgbClr val="70AD47">
                <a:lumMod val="75000"/>
              </a:srgbClr>
            </a:solidFill>
            <a:ln>
              <a:noFill/>
            </a:ln>
            <a:effectLst/>
          </c:spPr>
          <c:invertIfNegative val="0"/>
          <c:cat>
            <c:strRef>
              <c:f>'Missing services - Social care'!$D$30:$G$30</c:f>
              <c:strCache>
                <c:ptCount val="4"/>
                <c:pt idx="0">
                  <c:v>Wave 1</c:v>
                </c:pt>
                <c:pt idx="1">
                  <c:v>Wave 1</c:v>
                </c:pt>
                <c:pt idx="2">
                  <c:v>Wave 2</c:v>
                </c:pt>
                <c:pt idx="3">
                  <c:v>Wave 3</c:v>
                </c:pt>
              </c:strCache>
            </c:strRef>
          </c:cat>
          <c:val>
            <c:numRef>
              <c:f>'Missing services - Social care'!$D$32:$G$32</c:f>
              <c:numCache>
                <c:formatCode>General</c:formatCode>
                <c:ptCount val="4"/>
                <c:pt idx="0">
                  <c:v>83.4</c:v>
                </c:pt>
              </c:numCache>
            </c:numRef>
          </c:val>
          <c:extLst>
            <c:ext xmlns:c16="http://schemas.microsoft.com/office/drawing/2014/chart" uri="{C3380CC4-5D6E-409C-BE32-E72D297353CC}">
              <c16:uniqueId val="{00000001-363C-4CD1-BAE5-9FBC597A82B2}"/>
            </c:ext>
          </c:extLst>
        </c:ser>
        <c:ser>
          <c:idx val="2"/>
          <c:order val="2"/>
          <c:tx>
            <c:strRef>
              <c:f>'Missing services - Social care'!$C$33</c:f>
              <c:strCache>
                <c:ptCount val="1"/>
                <c:pt idx="0">
                  <c:v>Since start of first lockdown - No</c:v>
                </c:pt>
              </c:strCache>
            </c:strRef>
          </c:tx>
          <c:spPr>
            <a:solidFill>
              <a:srgbClr val="002060"/>
            </a:solidFill>
            <a:ln>
              <a:noFill/>
            </a:ln>
            <a:effectLst/>
          </c:spPr>
          <c:invertIfNegative val="0"/>
          <c:cat>
            <c:strRef>
              <c:f>'Missing services - Social care'!$D$30:$G$30</c:f>
              <c:strCache>
                <c:ptCount val="4"/>
                <c:pt idx="0">
                  <c:v>Wave 1</c:v>
                </c:pt>
                <c:pt idx="1">
                  <c:v>Wave 1</c:v>
                </c:pt>
                <c:pt idx="2">
                  <c:v>Wave 2</c:v>
                </c:pt>
                <c:pt idx="3">
                  <c:v>Wave 3</c:v>
                </c:pt>
              </c:strCache>
            </c:strRef>
          </c:cat>
          <c:val>
            <c:numRef>
              <c:f>'Missing services - Social care'!$D$33:$G$33</c:f>
              <c:numCache>
                <c:formatCode>General</c:formatCode>
                <c:ptCount val="4"/>
                <c:pt idx="1">
                  <c:v>61.9</c:v>
                </c:pt>
              </c:numCache>
            </c:numRef>
          </c:val>
          <c:extLst>
            <c:ext xmlns:c16="http://schemas.microsoft.com/office/drawing/2014/chart" uri="{C3380CC4-5D6E-409C-BE32-E72D297353CC}">
              <c16:uniqueId val="{00000002-363C-4CD1-BAE5-9FBC597A82B2}"/>
            </c:ext>
          </c:extLst>
        </c:ser>
        <c:ser>
          <c:idx val="3"/>
          <c:order val="3"/>
          <c:tx>
            <c:strRef>
              <c:f>'Missing services - Social care'!$C$34</c:f>
              <c:strCache>
                <c:ptCount val="1"/>
                <c:pt idx="0">
                  <c:v>Since start of first lockdown - Yes, but not as much</c:v>
                </c:pt>
              </c:strCache>
            </c:strRef>
          </c:tx>
          <c:spPr>
            <a:solidFill>
              <a:srgbClr val="92D050"/>
            </a:solidFill>
            <a:ln>
              <a:noFill/>
            </a:ln>
            <a:effectLst/>
          </c:spPr>
          <c:invertIfNegative val="0"/>
          <c:cat>
            <c:strRef>
              <c:f>'Missing services - Social care'!$D$30:$G$30</c:f>
              <c:strCache>
                <c:ptCount val="4"/>
                <c:pt idx="0">
                  <c:v>Wave 1</c:v>
                </c:pt>
                <c:pt idx="1">
                  <c:v>Wave 1</c:v>
                </c:pt>
                <c:pt idx="2">
                  <c:v>Wave 2</c:v>
                </c:pt>
                <c:pt idx="3">
                  <c:v>Wave 3</c:v>
                </c:pt>
              </c:strCache>
            </c:strRef>
          </c:cat>
          <c:val>
            <c:numRef>
              <c:f>'Missing services - Social care'!$D$34:$G$34</c:f>
              <c:numCache>
                <c:formatCode>General</c:formatCode>
                <c:ptCount val="4"/>
                <c:pt idx="1">
                  <c:v>37</c:v>
                </c:pt>
              </c:numCache>
            </c:numRef>
          </c:val>
          <c:extLst>
            <c:ext xmlns:c16="http://schemas.microsoft.com/office/drawing/2014/chart" uri="{C3380CC4-5D6E-409C-BE32-E72D297353CC}">
              <c16:uniqueId val="{00000003-363C-4CD1-BAE5-9FBC597A82B2}"/>
            </c:ext>
          </c:extLst>
        </c:ser>
        <c:ser>
          <c:idx val="4"/>
          <c:order val="4"/>
          <c:tx>
            <c:strRef>
              <c:f>'Missing services - Social care'!$C$35</c:f>
              <c:strCache>
                <c:ptCount val="1"/>
                <c:pt idx="0">
                  <c:v>Since start of first lockdown - Yes, about the same</c:v>
                </c:pt>
              </c:strCache>
            </c:strRef>
          </c:tx>
          <c:spPr>
            <a:solidFill>
              <a:srgbClr val="00B050"/>
            </a:solidFill>
            <a:ln>
              <a:noFill/>
            </a:ln>
            <a:effectLst/>
          </c:spPr>
          <c:invertIfNegative val="0"/>
          <c:cat>
            <c:strRef>
              <c:f>'Missing services - Social care'!$D$30:$G$30</c:f>
              <c:strCache>
                <c:ptCount val="4"/>
                <c:pt idx="0">
                  <c:v>Wave 1</c:v>
                </c:pt>
                <c:pt idx="1">
                  <c:v>Wave 1</c:v>
                </c:pt>
                <c:pt idx="2">
                  <c:v>Wave 2</c:v>
                </c:pt>
                <c:pt idx="3">
                  <c:v>Wave 3</c:v>
                </c:pt>
              </c:strCache>
            </c:strRef>
          </c:cat>
          <c:val>
            <c:numRef>
              <c:f>'Missing services - Social care'!$D$35:$G$35</c:f>
              <c:numCache>
                <c:formatCode>General</c:formatCode>
                <c:ptCount val="4"/>
                <c:pt idx="1">
                  <c:v>0.6</c:v>
                </c:pt>
              </c:numCache>
            </c:numRef>
          </c:val>
          <c:extLst>
            <c:ext xmlns:c16="http://schemas.microsoft.com/office/drawing/2014/chart" uri="{C3380CC4-5D6E-409C-BE32-E72D297353CC}">
              <c16:uniqueId val="{00000004-363C-4CD1-BAE5-9FBC597A82B2}"/>
            </c:ext>
          </c:extLst>
        </c:ser>
        <c:ser>
          <c:idx val="5"/>
          <c:order val="5"/>
          <c:tx>
            <c:strRef>
              <c:f>'Missing services - Social care'!$C$36</c:f>
              <c:strCache>
                <c:ptCount val="1"/>
                <c:pt idx="0">
                  <c:v>Since start of first lockdown - Yes, more</c:v>
                </c:pt>
              </c:strCache>
            </c:strRef>
          </c:tx>
          <c:spPr>
            <a:solidFill>
              <a:srgbClr val="70AD47">
                <a:lumMod val="50000"/>
              </a:srgbClr>
            </a:solidFill>
            <a:ln>
              <a:noFill/>
            </a:ln>
            <a:effectLst/>
          </c:spPr>
          <c:invertIfNegative val="0"/>
          <c:cat>
            <c:strRef>
              <c:f>'Missing services - Social care'!$D$30:$G$30</c:f>
              <c:strCache>
                <c:ptCount val="4"/>
                <c:pt idx="0">
                  <c:v>Wave 1</c:v>
                </c:pt>
                <c:pt idx="1">
                  <c:v>Wave 1</c:v>
                </c:pt>
                <c:pt idx="2">
                  <c:v>Wave 2</c:v>
                </c:pt>
                <c:pt idx="3">
                  <c:v>Wave 3</c:v>
                </c:pt>
              </c:strCache>
            </c:strRef>
          </c:cat>
          <c:val>
            <c:numRef>
              <c:f>'Missing services - Social care'!$D$36:$G$36</c:f>
              <c:numCache>
                <c:formatCode>General</c:formatCode>
                <c:ptCount val="4"/>
                <c:pt idx="1">
                  <c:v>0.6</c:v>
                </c:pt>
              </c:numCache>
            </c:numRef>
          </c:val>
          <c:extLst>
            <c:ext xmlns:c16="http://schemas.microsoft.com/office/drawing/2014/chart" uri="{C3380CC4-5D6E-409C-BE32-E72D297353CC}">
              <c16:uniqueId val="{00000005-363C-4CD1-BAE5-9FBC597A82B2}"/>
            </c:ext>
          </c:extLst>
        </c:ser>
        <c:ser>
          <c:idx val="6"/>
          <c:order val="6"/>
          <c:tx>
            <c:strRef>
              <c:f>'Missing services - Social care'!$C$37</c:f>
              <c:strCache>
                <c:ptCount val="1"/>
                <c:pt idx="0">
                  <c:v>Since start of first lockdown - Don't know</c:v>
                </c:pt>
              </c:strCache>
            </c:strRef>
          </c:tx>
          <c:spPr>
            <a:solidFill>
              <a:schemeClr val="accent1">
                <a:lumMod val="60000"/>
              </a:schemeClr>
            </a:solidFill>
            <a:ln>
              <a:noFill/>
            </a:ln>
            <a:effectLst/>
          </c:spPr>
          <c:invertIfNegative val="0"/>
          <c:cat>
            <c:strRef>
              <c:f>'Missing services - Social care'!$D$30:$G$30</c:f>
              <c:strCache>
                <c:ptCount val="4"/>
                <c:pt idx="0">
                  <c:v>Wave 1</c:v>
                </c:pt>
                <c:pt idx="1">
                  <c:v>Wave 1</c:v>
                </c:pt>
                <c:pt idx="2">
                  <c:v>Wave 2</c:v>
                </c:pt>
                <c:pt idx="3">
                  <c:v>Wave 3</c:v>
                </c:pt>
              </c:strCache>
            </c:strRef>
          </c:cat>
          <c:val>
            <c:numRef>
              <c:f>'Missing services - Social care'!$D$37:$G$37</c:f>
              <c:numCache>
                <c:formatCode>General</c:formatCode>
                <c:ptCount val="4"/>
                <c:pt idx="1">
                  <c:v>0</c:v>
                </c:pt>
              </c:numCache>
            </c:numRef>
          </c:val>
          <c:extLst>
            <c:ext xmlns:c16="http://schemas.microsoft.com/office/drawing/2014/chart" uri="{C3380CC4-5D6E-409C-BE32-E72D297353CC}">
              <c16:uniqueId val="{00000006-363C-4CD1-BAE5-9FBC597A82B2}"/>
            </c:ext>
          </c:extLst>
        </c:ser>
        <c:ser>
          <c:idx val="7"/>
          <c:order val="7"/>
          <c:tx>
            <c:strRef>
              <c:f>'Missing services - Social care'!$C$38</c:f>
              <c:strCache>
                <c:ptCount val="1"/>
                <c:pt idx="0">
                  <c:v>In the last 4 weeks - No</c:v>
                </c:pt>
              </c:strCache>
            </c:strRef>
          </c:tx>
          <c:spPr>
            <a:solidFill>
              <a:srgbClr val="5B9BD5">
                <a:lumMod val="50000"/>
              </a:srgbClr>
            </a:solidFill>
            <a:ln>
              <a:noFill/>
            </a:ln>
            <a:effectLst/>
          </c:spPr>
          <c:invertIfNegative val="0"/>
          <c:cat>
            <c:strRef>
              <c:f>'Missing services - Social care'!$D$30:$G$30</c:f>
              <c:strCache>
                <c:ptCount val="4"/>
                <c:pt idx="0">
                  <c:v>Wave 1</c:v>
                </c:pt>
                <c:pt idx="1">
                  <c:v>Wave 1</c:v>
                </c:pt>
                <c:pt idx="2">
                  <c:v>Wave 2</c:v>
                </c:pt>
                <c:pt idx="3">
                  <c:v>Wave 3</c:v>
                </c:pt>
              </c:strCache>
            </c:strRef>
          </c:cat>
          <c:val>
            <c:numRef>
              <c:f>'Missing services - Social care'!$D$38:$G$38</c:f>
              <c:numCache>
                <c:formatCode>General</c:formatCode>
                <c:ptCount val="4"/>
                <c:pt idx="2">
                  <c:v>52.5</c:v>
                </c:pt>
                <c:pt idx="3">
                  <c:v>40.700000000000003</c:v>
                </c:pt>
              </c:numCache>
            </c:numRef>
          </c:val>
          <c:extLst>
            <c:ext xmlns:c16="http://schemas.microsoft.com/office/drawing/2014/chart" uri="{C3380CC4-5D6E-409C-BE32-E72D297353CC}">
              <c16:uniqueId val="{00000007-363C-4CD1-BAE5-9FBC597A82B2}"/>
            </c:ext>
          </c:extLst>
        </c:ser>
        <c:ser>
          <c:idx val="8"/>
          <c:order val="8"/>
          <c:tx>
            <c:strRef>
              <c:f>'Missing services - Social care'!$C$39</c:f>
              <c:strCache>
                <c:ptCount val="1"/>
                <c:pt idx="0">
                  <c:v>In the last 4 weeks - Yes, gone to community activities</c:v>
                </c:pt>
              </c:strCache>
            </c:strRef>
          </c:tx>
          <c:spPr>
            <a:solidFill>
              <a:srgbClr val="FFC000">
                <a:lumMod val="50000"/>
              </a:srgbClr>
            </a:solidFill>
            <a:ln>
              <a:noFill/>
            </a:ln>
            <a:effectLst/>
          </c:spPr>
          <c:invertIfNegative val="0"/>
          <c:cat>
            <c:strRef>
              <c:f>'Missing services - Social care'!$D$30:$G$30</c:f>
              <c:strCache>
                <c:ptCount val="4"/>
                <c:pt idx="0">
                  <c:v>Wave 1</c:v>
                </c:pt>
                <c:pt idx="1">
                  <c:v>Wave 1</c:v>
                </c:pt>
                <c:pt idx="2">
                  <c:v>Wave 2</c:v>
                </c:pt>
                <c:pt idx="3">
                  <c:v>Wave 3</c:v>
                </c:pt>
              </c:strCache>
            </c:strRef>
          </c:cat>
          <c:val>
            <c:numRef>
              <c:f>'Missing services - Social care'!$D$39:$G$39</c:f>
              <c:numCache>
                <c:formatCode>General</c:formatCode>
                <c:ptCount val="4"/>
                <c:pt idx="2">
                  <c:v>21</c:v>
                </c:pt>
                <c:pt idx="3">
                  <c:v>49.3</c:v>
                </c:pt>
              </c:numCache>
            </c:numRef>
          </c:val>
          <c:extLst>
            <c:ext xmlns:c16="http://schemas.microsoft.com/office/drawing/2014/chart" uri="{C3380CC4-5D6E-409C-BE32-E72D297353CC}">
              <c16:uniqueId val="{00000008-363C-4CD1-BAE5-9FBC597A82B2}"/>
            </c:ext>
          </c:extLst>
        </c:ser>
        <c:ser>
          <c:idx val="9"/>
          <c:order val="9"/>
          <c:tx>
            <c:strRef>
              <c:f>'Missing services - Social care'!$C$40</c:f>
              <c:strCache>
                <c:ptCount val="1"/>
                <c:pt idx="0">
                  <c:v>In the last 4 weeks - Yes, but only online activities at home</c:v>
                </c:pt>
              </c:strCache>
            </c:strRef>
          </c:tx>
          <c:spPr>
            <a:solidFill>
              <a:srgbClr val="FFC000">
                <a:lumMod val="75000"/>
              </a:srgbClr>
            </a:solidFill>
            <a:ln>
              <a:noFill/>
            </a:ln>
            <a:effectLst/>
          </c:spPr>
          <c:invertIfNegative val="0"/>
          <c:cat>
            <c:strRef>
              <c:f>'Missing services - Social care'!$D$30:$G$30</c:f>
              <c:strCache>
                <c:ptCount val="4"/>
                <c:pt idx="0">
                  <c:v>Wave 1</c:v>
                </c:pt>
                <c:pt idx="1">
                  <c:v>Wave 1</c:v>
                </c:pt>
                <c:pt idx="2">
                  <c:v>Wave 2</c:v>
                </c:pt>
                <c:pt idx="3">
                  <c:v>Wave 3</c:v>
                </c:pt>
              </c:strCache>
            </c:strRef>
          </c:cat>
          <c:val>
            <c:numRef>
              <c:f>'Missing services - Social care'!$D$40:$G$40</c:f>
              <c:numCache>
                <c:formatCode>General</c:formatCode>
                <c:ptCount val="4"/>
                <c:pt idx="2">
                  <c:v>26.5</c:v>
                </c:pt>
                <c:pt idx="3">
                  <c:v>10</c:v>
                </c:pt>
              </c:numCache>
            </c:numRef>
          </c:val>
          <c:extLst>
            <c:ext xmlns:c16="http://schemas.microsoft.com/office/drawing/2014/chart" uri="{C3380CC4-5D6E-409C-BE32-E72D297353CC}">
              <c16:uniqueId val="{00000009-363C-4CD1-BAE5-9FBC597A82B2}"/>
            </c:ext>
          </c:extLst>
        </c:ser>
        <c:dLbls>
          <c:showLegendKey val="0"/>
          <c:showVal val="0"/>
          <c:showCatName val="0"/>
          <c:showSerName val="0"/>
          <c:showPercent val="0"/>
          <c:showBubbleSize val="0"/>
        </c:dLbls>
        <c:gapWidth val="150"/>
        <c:overlap val="100"/>
        <c:axId val="901003744"/>
        <c:axId val="901011648"/>
      </c:barChart>
      <c:catAx>
        <c:axId val="9010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1011648"/>
        <c:crosses val="autoZero"/>
        <c:auto val="1"/>
        <c:lblAlgn val="ctr"/>
        <c:lblOffset val="100"/>
        <c:noMultiLvlLbl val="0"/>
      </c:catAx>
      <c:valAx>
        <c:axId val="90101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1003744"/>
        <c:crosses val="autoZero"/>
        <c:crossBetween val="between"/>
      </c:valAx>
      <c:spPr>
        <a:noFill/>
        <a:ln>
          <a:noFill/>
        </a:ln>
        <a:effectLst/>
      </c:spPr>
    </c:plotArea>
    <c:legend>
      <c:legendPos val="r"/>
      <c:layout>
        <c:manualLayout>
          <c:xMode val="edge"/>
          <c:yMode val="edge"/>
          <c:x val="0.60044253961925642"/>
          <c:y val="0.17285708973481931"/>
          <c:w val="0.3530438643385917"/>
          <c:h val="0.7767947524588257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GB" sz="1400"/>
              <a:t>Cohort 2 England - Has</a:t>
            </a:r>
            <a:r>
              <a:rPr lang="en-GB" sz="1400" baseline="0"/>
              <a:t> the person you support/care for been going to a day service?</a:t>
            </a:r>
            <a:endParaRPr lang="en-GB" sz="140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6535048504978614E-2"/>
          <c:y val="0.15693909971335479"/>
          <c:w val="0.50350779482490682"/>
          <c:h val="0.7739668500325374"/>
        </c:manualLayout>
      </c:layout>
      <c:barChart>
        <c:barDir val="col"/>
        <c:grouping val="percentStacked"/>
        <c:varyColors val="0"/>
        <c:ser>
          <c:idx val="0"/>
          <c:order val="0"/>
          <c:tx>
            <c:strRef>
              <c:f>'Missing services - Social care'!$C$10</c:f>
              <c:strCache>
                <c:ptCount val="1"/>
                <c:pt idx="0">
                  <c:v>Did not used to go to day service pre-lockdown</c:v>
                </c:pt>
              </c:strCache>
            </c:strRef>
          </c:tx>
          <c:spPr>
            <a:solidFill>
              <a:srgbClr val="000818"/>
            </a:solidFill>
            <a:ln>
              <a:noFill/>
            </a:ln>
            <a:effectLst/>
          </c:spPr>
          <c:invertIfNegative val="0"/>
          <c:cat>
            <c:strRef>
              <c:f>'Missing services - Social care'!$D$9:$G$9</c:f>
              <c:strCache>
                <c:ptCount val="4"/>
                <c:pt idx="0">
                  <c:v>Wave 1</c:v>
                </c:pt>
                <c:pt idx="1">
                  <c:v>Wave 1</c:v>
                </c:pt>
                <c:pt idx="2">
                  <c:v>Wave 2</c:v>
                </c:pt>
                <c:pt idx="3">
                  <c:v>Wave 3</c:v>
                </c:pt>
              </c:strCache>
            </c:strRef>
          </c:cat>
          <c:val>
            <c:numRef>
              <c:f>'Missing services - Social care'!$D$10:$G$10</c:f>
              <c:numCache>
                <c:formatCode>General</c:formatCode>
                <c:ptCount val="4"/>
                <c:pt idx="0">
                  <c:v>49.2</c:v>
                </c:pt>
              </c:numCache>
            </c:numRef>
          </c:val>
          <c:extLst>
            <c:ext xmlns:c16="http://schemas.microsoft.com/office/drawing/2014/chart" uri="{C3380CC4-5D6E-409C-BE32-E72D297353CC}">
              <c16:uniqueId val="{00000000-9C82-4A7C-BF7F-D15A7B4BBA6E}"/>
            </c:ext>
          </c:extLst>
        </c:ser>
        <c:ser>
          <c:idx val="1"/>
          <c:order val="1"/>
          <c:tx>
            <c:strRef>
              <c:f>'Missing services - Social care'!$C$11</c:f>
              <c:strCache>
                <c:ptCount val="1"/>
                <c:pt idx="0">
                  <c:v>Used to go to day service pre-lockdown</c:v>
                </c:pt>
              </c:strCache>
            </c:strRef>
          </c:tx>
          <c:spPr>
            <a:solidFill>
              <a:schemeClr val="accent6">
                <a:lumMod val="75000"/>
              </a:schemeClr>
            </a:solidFill>
            <a:ln>
              <a:noFill/>
            </a:ln>
            <a:effectLst/>
          </c:spPr>
          <c:invertIfNegative val="0"/>
          <c:cat>
            <c:strRef>
              <c:f>'Missing services - Social care'!$D$9:$G$9</c:f>
              <c:strCache>
                <c:ptCount val="4"/>
                <c:pt idx="0">
                  <c:v>Wave 1</c:v>
                </c:pt>
                <c:pt idx="1">
                  <c:v>Wave 1</c:v>
                </c:pt>
                <c:pt idx="2">
                  <c:v>Wave 2</c:v>
                </c:pt>
                <c:pt idx="3">
                  <c:v>Wave 3</c:v>
                </c:pt>
              </c:strCache>
            </c:strRef>
          </c:cat>
          <c:val>
            <c:numRef>
              <c:f>'Missing services - Social care'!$D$11:$G$11</c:f>
              <c:numCache>
                <c:formatCode>General</c:formatCode>
                <c:ptCount val="4"/>
                <c:pt idx="0">
                  <c:v>50.8</c:v>
                </c:pt>
              </c:numCache>
            </c:numRef>
          </c:val>
          <c:extLst>
            <c:ext xmlns:c16="http://schemas.microsoft.com/office/drawing/2014/chart" uri="{C3380CC4-5D6E-409C-BE32-E72D297353CC}">
              <c16:uniqueId val="{00000001-9C82-4A7C-BF7F-D15A7B4BBA6E}"/>
            </c:ext>
          </c:extLst>
        </c:ser>
        <c:ser>
          <c:idx val="2"/>
          <c:order val="2"/>
          <c:tx>
            <c:strRef>
              <c:f>'Missing services - Social care'!$C$12</c:f>
              <c:strCache>
                <c:ptCount val="1"/>
                <c:pt idx="0">
                  <c:v>Since start of first lockdown - No</c:v>
                </c:pt>
              </c:strCache>
            </c:strRef>
          </c:tx>
          <c:spPr>
            <a:solidFill>
              <a:srgbClr val="002060"/>
            </a:solidFill>
            <a:ln>
              <a:noFill/>
            </a:ln>
            <a:effectLst/>
          </c:spPr>
          <c:invertIfNegative val="0"/>
          <c:cat>
            <c:strRef>
              <c:f>'Missing services - Social care'!$D$9:$G$9</c:f>
              <c:strCache>
                <c:ptCount val="4"/>
                <c:pt idx="0">
                  <c:v>Wave 1</c:v>
                </c:pt>
                <c:pt idx="1">
                  <c:v>Wave 1</c:v>
                </c:pt>
                <c:pt idx="2">
                  <c:v>Wave 2</c:v>
                </c:pt>
                <c:pt idx="3">
                  <c:v>Wave 3</c:v>
                </c:pt>
              </c:strCache>
            </c:strRef>
          </c:cat>
          <c:val>
            <c:numRef>
              <c:f>'Missing services - Social care'!$D$12:$G$12</c:f>
              <c:numCache>
                <c:formatCode>General</c:formatCode>
                <c:ptCount val="4"/>
                <c:pt idx="1">
                  <c:v>80.8</c:v>
                </c:pt>
              </c:numCache>
            </c:numRef>
          </c:val>
          <c:extLst>
            <c:ext xmlns:c16="http://schemas.microsoft.com/office/drawing/2014/chart" uri="{C3380CC4-5D6E-409C-BE32-E72D297353CC}">
              <c16:uniqueId val="{00000002-9C82-4A7C-BF7F-D15A7B4BBA6E}"/>
            </c:ext>
          </c:extLst>
        </c:ser>
        <c:ser>
          <c:idx val="3"/>
          <c:order val="3"/>
          <c:tx>
            <c:strRef>
              <c:f>'Missing services - Social care'!$C$13</c:f>
              <c:strCache>
                <c:ptCount val="1"/>
                <c:pt idx="0">
                  <c:v>Since start of first lockdown - Yes, but not as much</c:v>
                </c:pt>
              </c:strCache>
            </c:strRef>
          </c:tx>
          <c:spPr>
            <a:solidFill>
              <a:srgbClr val="92D050"/>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4-9C82-4A7C-BF7F-D15A7B4BBA6E}"/>
              </c:ext>
            </c:extLst>
          </c:dPt>
          <c:cat>
            <c:strRef>
              <c:f>'Missing services - Social care'!$D$9:$G$9</c:f>
              <c:strCache>
                <c:ptCount val="4"/>
                <c:pt idx="0">
                  <c:v>Wave 1</c:v>
                </c:pt>
                <c:pt idx="1">
                  <c:v>Wave 1</c:v>
                </c:pt>
                <c:pt idx="2">
                  <c:v>Wave 2</c:v>
                </c:pt>
                <c:pt idx="3">
                  <c:v>Wave 3</c:v>
                </c:pt>
              </c:strCache>
            </c:strRef>
          </c:cat>
          <c:val>
            <c:numRef>
              <c:f>'Missing services - Social care'!$D$13:$G$13</c:f>
              <c:numCache>
                <c:formatCode>General</c:formatCode>
                <c:ptCount val="4"/>
                <c:pt idx="1">
                  <c:v>19.2</c:v>
                </c:pt>
              </c:numCache>
            </c:numRef>
          </c:val>
          <c:extLst>
            <c:ext xmlns:c16="http://schemas.microsoft.com/office/drawing/2014/chart" uri="{C3380CC4-5D6E-409C-BE32-E72D297353CC}">
              <c16:uniqueId val="{00000005-9C82-4A7C-BF7F-D15A7B4BBA6E}"/>
            </c:ext>
          </c:extLst>
        </c:ser>
        <c:ser>
          <c:idx val="4"/>
          <c:order val="4"/>
          <c:tx>
            <c:strRef>
              <c:f>'Missing services - Social care'!$C$14</c:f>
              <c:strCache>
                <c:ptCount val="1"/>
                <c:pt idx="0">
                  <c:v>Since start of first lockdown - Yes, about the same</c:v>
                </c:pt>
              </c:strCache>
            </c:strRef>
          </c:tx>
          <c:spPr>
            <a:solidFill>
              <a:srgbClr val="00B050"/>
            </a:solidFill>
            <a:ln>
              <a:noFill/>
            </a:ln>
            <a:effectLst/>
          </c:spPr>
          <c:invertIfNegative val="0"/>
          <c:cat>
            <c:strRef>
              <c:f>'Missing services - Social care'!$D$9:$G$9</c:f>
              <c:strCache>
                <c:ptCount val="4"/>
                <c:pt idx="0">
                  <c:v>Wave 1</c:v>
                </c:pt>
                <c:pt idx="1">
                  <c:v>Wave 1</c:v>
                </c:pt>
                <c:pt idx="2">
                  <c:v>Wave 2</c:v>
                </c:pt>
                <c:pt idx="3">
                  <c:v>Wave 3</c:v>
                </c:pt>
              </c:strCache>
            </c:strRef>
          </c:cat>
          <c:val>
            <c:numRef>
              <c:f>'Missing services - Social care'!$D$14:$G$14</c:f>
              <c:numCache>
                <c:formatCode>General</c:formatCode>
                <c:ptCount val="4"/>
                <c:pt idx="1">
                  <c:v>0</c:v>
                </c:pt>
              </c:numCache>
            </c:numRef>
          </c:val>
          <c:extLst>
            <c:ext xmlns:c16="http://schemas.microsoft.com/office/drawing/2014/chart" uri="{C3380CC4-5D6E-409C-BE32-E72D297353CC}">
              <c16:uniqueId val="{00000006-9C82-4A7C-BF7F-D15A7B4BBA6E}"/>
            </c:ext>
          </c:extLst>
        </c:ser>
        <c:ser>
          <c:idx val="5"/>
          <c:order val="5"/>
          <c:tx>
            <c:strRef>
              <c:f>'Missing services - Social care'!$C$15</c:f>
              <c:strCache>
                <c:ptCount val="1"/>
                <c:pt idx="0">
                  <c:v>Since start of first lockdown - Yes, more</c:v>
                </c:pt>
              </c:strCache>
            </c:strRef>
          </c:tx>
          <c:spPr>
            <a:solidFill>
              <a:schemeClr val="accent6"/>
            </a:solidFill>
            <a:ln>
              <a:noFill/>
            </a:ln>
            <a:effectLst/>
          </c:spPr>
          <c:invertIfNegative val="0"/>
          <c:cat>
            <c:strRef>
              <c:f>'Missing services - Social care'!$D$9:$G$9</c:f>
              <c:strCache>
                <c:ptCount val="4"/>
                <c:pt idx="0">
                  <c:v>Wave 1</c:v>
                </c:pt>
                <c:pt idx="1">
                  <c:v>Wave 1</c:v>
                </c:pt>
                <c:pt idx="2">
                  <c:v>Wave 2</c:v>
                </c:pt>
                <c:pt idx="3">
                  <c:v>Wave 3</c:v>
                </c:pt>
              </c:strCache>
            </c:strRef>
          </c:cat>
          <c:val>
            <c:numRef>
              <c:f>'Missing services - Social care'!$D$15:$G$15</c:f>
              <c:numCache>
                <c:formatCode>General</c:formatCode>
                <c:ptCount val="4"/>
                <c:pt idx="1">
                  <c:v>0</c:v>
                </c:pt>
              </c:numCache>
            </c:numRef>
          </c:val>
          <c:extLst>
            <c:ext xmlns:c16="http://schemas.microsoft.com/office/drawing/2014/chart" uri="{C3380CC4-5D6E-409C-BE32-E72D297353CC}">
              <c16:uniqueId val="{00000007-9C82-4A7C-BF7F-D15A7B4BBA6E}"/>
            </c:ext>
          </c:extLst>
        </c:ser>
        <c:ser>
          <c:idx val="6"/>
          <c:order val="6"/>
          <c:tx>
            <c:strRef>
              <c:f>'Missing services - Social care'!$C$16</c:f>
              <c:strCache>
                <c:ptCount val="1"/>
                <c:pt idx="0">
                  <c:v>Since start of first lockdown - Don't know</c:v>
                </c:pt>
              </c:strCache>
            </c:strRef>
          </c:tx>
          <c:spPr>
            <a:solidFill>
              <a:schemeClr val="accent1">
                <a:lumMod val="60000"/>
              </a:schemeClr>
            </a:solidFill>
            <a:ln>
              <a:noFill/>
            </a:ln>
            <a:effectLst/>
          </c:spPr>
          <c:invertIfNegative val="0"/>
          <c:cat>
            <c:strRef>
              <c:f>'Missing services - Social care'!$D$9:$G$9</c:f>
              <c:strCache>
                <c:ptCount val="4"/>
                <c:pt idx="0">
                  <c:v>Wave 1</c:v>
                </c:pt>
                <c:pt idx="1">
                  <c:v>Wave 1</c:v>
                </c:pt>
                <c:pt idx="2">
                  <c:v>Wave 2</c:v>
                </c:pt>
                <c:pt idx="3">
                  <c:v>Wave 3</c:v>
                </c:pt>
              </c:strCache>
            </c:strRef>
          </c:cat>
          <c:val>
            <c:numRef>
              <c:f>'Missing services - Social care'!$D$16:$G$16</c:f>
              <c:numCache>
                <c:formatCode>General</c:formatCode>
                <c:ptCount val="4"/>
                <c:pt idx="1">
                  <c:v>0</c:v>
                </c:pt>
              </c:numCache>
            </c:numRef>
          </c:val>
          <c:extLst>
            <c:ext xmlns:c16="http://schemas.microsoft.com/office/drawing/2014/chart" uri="{C3380CC4-5D6E-409C-BE32-E72D297353CC}">
              <c16:uniqueId val="{00000008-9C82-4A7C-BF7F-D15A7B4BBA6E}"/>
            </c:ext>
          </c:extLst>
        </c:ser>
        <c:ser>
          <c:idx val="7"/>
          <c:order val="7"/>
          <c:tx>
            <c:strRef>
              <c:f>'Missing services - Social care'!$C$17</c:f>
              <c:strCache>
                <c:ptCount val="1"/>
                <c:pt idx="0">
                  <c:v>In the last 4 weeks - No</c:v>
                </c:pt>
              </c:strCache>
            </c:strRef>
          </c:tx>
          <c:spPr>
            <a:solidFill>
              <a:schemeClr val="accent5">
                <a:lumMod val="50000"/>
              </a:schemeClr>
            </a:solidFill>
            <a:ln>
              <a:noFill/>
            </a:ln>
            <a:effectLst/>
          </c:spPr>
          <c:invertIfNegative val="0"/>
          <c:cat>
            <c:strRef>
              <c:f>'Missing services - Social care'!$D$9:$G$9</c:f>
              <c:strCache>
                <c:ptCount val="4"/>
                <c:pt idx="0">
                  <c:v>Wave 1</c:v>
                </c:pt>
                <c:pt idx="1">
                  <c:v>Wave 1</c:v>
                </c:pt>
                <c:pt idx="2">
                  <c:v>Wave 2</c:v>
                </c:pt>
                <c:pt idx="3">
                  <c:v>Wave 3</c:v>
                </c:pt>
              </c:strCache>
            </c:strRef>
          </c:cat>
          <c:val>
            <c:numRef>
              <c:f>'Missing services - Social care'!$D$17:$G$17</c:f>
              <c:numCache>
                <c:formatCode>General</c:formatCode>
                <c:ptCount val="4"/>
                <c:pt idx="2">
                  <c:v>74.400000000000006</c:v>
                </c:pt>
                <c:pt idx="3">
                  <c:v>69.400000000000006</c:v>
                </c:pt>
              </c:numCache>
            </c:numRef>
          </c:val>
          <c:extLst>
            <c:ext xmlns:c16="http://schemas.microsoft.com/office/drawing/2014/chart" uri="{C3380CC4-5D6E-409C-BE32-E72D297353CC}">
              <c16:uniqueId val="{00000009-9C82-4A7C-BF7F-D15A7B4BBA6E}"/>
            </c:ext>
          </c:extLst>
        </c:ser>
        <c:ser>
          <c:idx val="8"/>
          <c:order val="8"/>
          <c:tx>
            <c:strRef>
              <c:f>'Missing services - Social care'!$C$18</c:f>
              <c:strCache>
                <c:ptCount val="1"/>
                <c:pt idx="0">
                  <c:v>In the last 4 weeks - Yes, gone to day service</c:v>
                </c:pt>
              </c:strCache>
            </c:strRef>
          </c:tx>
          <c:spPr>
            <a:solidFill>
              <a:schemeClr val="accent4">
                <a:lumMod val="50000"/>
              </a:schemeClr>
            </a:solidFill>
            <a:ln>
              <a:noFill/>
            </a:ln>
            <a:effectLst/>
          </c:spPr>
          <c:invertIfNegative val="0"/>
          <c:cat>
            <c:strRef>
              <c:f>'Missing services - Social care'!$D$9:$G$9</c:f>
              <c:strCache>
                <c:ptCount val="4"/>
                <c:pt idx="0">
                  <c:v>Wave 1</c:v>
                </c:pt>
                <c:pt idx="1">
                  <c:v>Wave 1</c:v>
                </c:pt>
                <c:pt idx="2">
                  <c:v>Wave 2</c:v>
                </c:pt>
                <c:pt idx="3">
                  <c:v>Wave 3</c:v>
                </c:pt>
              </c:strCache>
            </c:strRef>
          </c:cat>
          <c:val>
            <c:numRef>
              <c:f>'Missing services - Social care'!$D$18:$G$18</c:f>
              <c:numCache>
                <c:formatCode>General</c:formatCode>
                <c:ptCount val="4"/>
                <c:pt idx="2">
                  <c:v>18.899999999999999</c:v>
                </c:pt>
                <c:pt idx="3">
                  <c:v>29.6</c:v>
                </c:pt>
              </c:numCache>
            </c:numRef>
          </c:val>
          <c:extLst>
            <c:ext xmlns:c16="http://schemas.microsoft.com/office/drawing/2014/chart" uri="{C3380CC4-5D6E-409C-BE32-E72D297353CC}">
              <c16:uniqueId val="{0000000A-9C82-4A7C-BF7F-D15A7B4BBA6E}"/>
            </c:ext>
          </c:extLst>
        </c:ser>
        <c:ser>
          <c:idx val="9"/>
          <c:order val="9"/>
          <c:tx>
            <c:strRef>
              <c:f>'Missing services - Social care'!$C$19</c:f>
              <c:strCache>
                <c:ptCount val="1"/>
                <c:pt idx="0">
                  <c:v>In the last 4 weeks - Yes, but only online activities at home</c:v>
                </c:pt>
              </c:strCache>
            </c:strRef>
          </c:tx>
          <c:spPr>
            <a:solidFill>
              <a:schemeClr val="accent4">
                <a:lumMod val="75000"/>
              </a:schemeClr>
            </a:solidFill>
            <a:ln>
              <a:noFill/>
            </a:ln>
            <a:effectLst/>
          </c:spPr>
          <c:invertIfNegative val="0"/>
          <c:cat>
            <c:strRef>
              <c:f>'Missing services - Social care'!$D$9:$G$9</c:f>
              <c:strCache>
                <c:ptCount val="4"/>
                <c:pt idx="0">
                  <c:v>Wave 1</c:v>
                </c:pt>
                <c:pt idx="1">
                  <c:v>Wave 1</c:v>
                </c:pt>
                <c:pt idx="2">
                  <c:v>Wave 2</c:v>
                </c:pt>
                <c:pt idx="3">
                  <c:v>Wave 3</c:v>
                </c:pt>
              </c:strCache>
            </c:strRef>
          </c:cat>
          <c:val>
            <c:numRef>
              <c:f>'Missing services - Social care'!$D$19:$G$19</c:f>
              <c:numCache>
                <c:formatCode>General</c:formatCode>
                <c:ptCount val="4"/>
                <c:pt idx="2">
                  <c:v>6.7</c:v>
                </c:pt>
                <c:pt idx="3">
                  <c:v>1</c:v>
                </c:pt>
              </c:numCache>
            </c:numRef>
          </c:val>
          <c:extLst>
            <c:ext xmlns:c16="http://schemas.microsoft.com/office/drawing/2014/chart" uri="{C3380CC4-5D6E-409C-BE32-E72D297353CC}">
              <c16:uniqueId val="{0000000B-9C82-4A7C-BF7F-D15A7B4BBA6E}"/>
            </c:ext>
          </c:extLst>
        </c:ser>
        <c:dLbls>
          <c:showLegendKey val="0"/>
          <c:showVal val="0"/>
          <c:showCatName val="0"/>
          <c:showSerName val="0"/>
          <c:showPercent val="0"/>
          <c:showBubbleSize val="0"/>
        </c:dLbls>
        <c:gapWidth val="150"/>
        <c:overlap val="100"/>
        <c:axId val="901003744"/>
        <c:axId val="901011648"/>
      </c:barChart>
      <c:catAx>
        <c:axId val="901003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1011648"/>
        <c:crosses val="autoZero"/>
        <c:auto val="1"/>
        <c:lblAlgn val="ctr"/>
        <c:lblOffset val="100"/>
        <c:noMultiLvlLbl val="0"/>
      </c:catAx>
      <c:valAx>
        <c:axId val="901011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1003744"/>
        <c:crosses val="autoZero"/>
        <c:crossBetween val="between"/>
      </c:valAx>
      <c:spPr>
        <a:noFill/>
        <a:ln>
          <a:noFill/>
        </a:ln>
        <a:effectLst/>
      </c:spPr>
    </c:plotArea>
    <c:legend>
      <c:legendPos val="r"/>
      <c:layout>
        <c:manualLayout>
          <c:xMode val="edge"/>
          <c:yMode val="edge"/>
          <c:x val="0.6061988797772081"/>
          <c:y val="0.15419283364444736"/>
          <c:w val="0.38238342450258478"/>
          <c:h val="0.79791793795583443"/>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Sheet1!$B$1</c:f>
              <c:strCache>
                <c:ptCount val="1"/>
                <c:pt idx="0">
                  <c:v>Cohort 2</c:v>
                </c:pt>
              </c:strCache>
            </c:strRef>
          </c:tx>
          <c:spPr>
            <a:solidFill>
              <a:srgbClr val="00B0F0"/>
            </a:solidFill>
            <a:ln>
              <a:noFill/>
            </a:ln>
            <a:effectLst/>
          </c:spPr>
          <c:invertIfNegative val="0"/>
          <c:cat>
            <c:strRef>
              <c:f>Sheet1!$A$2:$A$13</c:f>
              <c:strCache>
                <c:ptCount val="12"/>
                <c:pt idx="0">
                  <c:v>Care for others</c:v>
                </c:pt>
                <c:pt idx="1">
                  <c:v>Worship</c:v>
                </c:pt>
                <c:pt idx="2">
                  <c:v>Indoor exercise</c:v>
                </c:pt>
                <c:pt idx="3">
                  <c:v>Cinema/theatre/nightclub</c:v>
                </c:pt>
                <c:pt idx="4">
                  <c:v>A haircut</c:v>
                </c:pt>
                <c:pt idx="5">
                  <c:v>Work</c:v>
                </c:pt>
                <c:pt idx="6">
                  <c:v>Takeaway food or drink</c:v>
                </c:pt>
                <c:pt idx="7">
                  <c:v>Meet others in their home</c:v>
                </c:pt>
                <c:pt idx="8">
                  <c:v>Public transport</c:v>
                </c:pt>
                <c:pt idx="9">
                  <c:v>Park/green space</c:v>
                </c:pt>
                <c:pt idx="10">
                  <c:v>Outdoor exercise</c:v>
                </c:pt>
                <c:pt idx="11">
                  <c:v>Shopping</c:v>
                </c:pt>
              </c:strCache>
            </c:strRef>
          </c:cat>
          <c:val>
            <c:numRef>
              <c:f>Sheet1!$B$2:$B$13</c:f>
              <c:numCache>
                <c:formatCode>General</c:formatCode>
                <c:ptCount val="12"/>
                <c:pt idx="0">
                  <c:v>0</c:v>
                </c:pt>
                <c:pt idx="1">
                  <c:v>4.3</c:v>
                </c:pt>
                <c:pt idx="2">
                  <c:v>14.3</c:v>
                </c:pt>
                <c:pt idx="3">
                  <c:v>0</c:v>
                </c:pt>
                <c:pt idx="4">
                  <c:v>17.899999999999999</c:v>
                </c:pt>
                <c:pt idx="5">
                  <c:v>10</c:v>
                </c:pt>
                <c:pt idx="6">
                  <c:v>15.4</c:v>
                </c:pt>
                <c:pt idx="7">
                  <c:v>18.899999999999999</c:v>
                </c:pt>
                <c:pt idx="8">
                  <c:v>12.9</c:v>
                </c:pt>
                <c:pt idx="9">
                  <c:v>64.3</c:v>
                </c:pt>
                <c:pt idx="10">
                  <c:v>32.5</c:v>
                </c:pt>
                <c:pt idx="11">
                  <c:v>37.5</c:v>
                </c:pt>
              </c:numCache>
            </c:numRef>
          </c:val>
          <c:extLst>
            <c:ext xmlns:c16="http://schemas.microsoft.com/office/drawing/2014/chart" uri="{C3380CC4-5D6E-409C-BE32-E72D297353CC}">
              <c16:uniqueId val="{00000000-4762-4D46-BAB4-C28127D47618}"/>
            </c:ext>
          </c:extLst>
        </c:ser>
        <c:ser>
          <c:idx val="1"/>
          <c:order val="1"/>
          <c:tx>
            <c:strRef>
              <c:f>Sheet1!$C$1</c:f>
              <c:strCache>
                <c:ptCount val="1"/>
                <c:pt idx="0">
                  <c:v>Cohort 1</c:v>
                </c:pt>
              </c:strCache>
            </c:strRef>
          </c:tx>
          <c:spPr>
            <a:solidFill>
              <a:srgbClr val="C00000"/>
            </a:solidFill>
            <a:ln>
              <a:noFill/>
            </a:ln>
            <a:effectLst/>
          </c:spPr>
          <c:invertIfNegative val="0"/>
          <c:cat>
            <c:strRef>
              <c:f>Sheet1!$A$2:$A$13</c:f>
              <c:strCache>
                <c:ptCount val="12"/>
                <c:pt idx="0">
                  <c:v>Care for others</c:v>
                </c:pt>
                <c:pt idx="1">
                  <c:v>Worship</c:v>
                </c:pt>
                <c:pt idx="2">
                  <c:v>Indoor exercise</c:v>
                </c:pt>
                <c:pt idx="3">
                  <c:v>Cinema/theatre/nightclub</c:v>
                </c:pt>
                <c:pt idx="4">
                  <c:v>A haircut</c:v>
                </c:pt>
                <c:pt idx="5">
                  <c:v>Work</c:v>
                </c:pt>
                <c:pt idx="6">
                  <c:v>Takeaway food or drink</c:v>
                </c:pt>
                <c:pt idx="7">
                  <c:v>Meet others in their home</c:v>
                </c:pt>
                <c:pt idx="8">
                  <c:v>Public transport</c:v>
                </c:pt>
                <c:pt idx="9">
                  <c:v>Park/green space</c:v>
                </c:pt>
                <c:pt idx="10">
                  <c:v>Outdoor exercise</c:v>
                </c:pt>
                <c:pt idx="11">
                  <c:v>Shopping</c:v>
                </c:pt>
              </c:strCache>
            </c:strRef>
          </c:cat>
          <c:val>
            <c:numRef>
              <c:f>Sheet1!$C$2:$C$13</c:f>
              <c:numCache>
                <c:formatCode>General</c:formatCode>
                <c:ptCount val="12"/>
                <c:pt idx="0">
                  <c:v>9.5</c:v>
                </c:pt>
                <c:pt idx="1">
                  <c:v>13.9</c:v>
                </c:pt>
                <c:pt idx="2">
                  <c:v>16.100000000000001</c:v>
                </c:pt>
                <c:pt idx="3">
                  <c:v>17.399999999999999</c:v>
                </c:pt>
                <c:pt idx="4">
                  <c:v>20.9</c:v>
                </c:pt>
                <c:pt idx="5">
                  <c:v>37.1</c:v>
                </c:pt>
                <c:pt idx="6">
                  <c:v>45.9</c:v>
                </c:pt>
                <c:pt idx="7">
                  <c:v>47.6</c:v>
                </c:pt>
                <c:pt idx="8">
                  <c:v>55.1</c:v>
                </c:pt>
                <c:pt idx="9">
                  <c:v>61.2</c:v>
                </c:pt>
                <c:pt idx="10">
                  <c:v>81.900000000000006</c:v>
                </c:pt>
                <c:pt idx="11">
                  <c:v>82.6</c:v>
                </c:pt>
              </c:numCache>
            </c:numRef>
          </c:val>
          <c:extLst>
            <c:ext xmlns:c16="http://schemas.microsoft.com/office/drawing/2014/chart" uri="{C3380CC4-5D6E-409C-BE32-E72D297353CC}">
              <c16:uniqueId val="{00000001-4762-4D46-BAB4-C28127D47618}"/>
            </c:ext>
          </c:extLst>
        </c:ser>
        <c:dLbls>
          <c:showLegendKey val="0"/>
          <c:showVal val="0"/>
          <c:showCatName val="0"/>
          <c:showSerName val="0"/>
          <c:showPercent val="0"/>
          <c:showBubbleSize val="0"/>
        </c:dLbls>
        <c:gapWidth val="182"/>
        <c:axId val="-2065371384"/>
        <c:axId val="-2065367688"/>
      </c:barChart>
      <c:catAx>
        <c:axId val="-20653713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a:pPr>
            <a:endParaRPr lang="en-US"/>
          </a:p>
        </c:txPr>
        <c:crossAx val="-2065367688"/>
        <c:crosses val="autoZero"/>
        <c:auto val="1"/>
        <c:lblAlgn val="ctr"/>
        <c:lblOffset val="100"/>
        <c:noMultiLvlLbl val="0"/>
      </c:catAx>
      <c:valAx>
        <c:axId val="-2065367688"/>
        <c:scaling>
          <c:orientation val="minMax"/>
          <c:max val="85"/>
        </c:scaling>
        <c:delete val="0"/>
        <c:axPos val="b"/>
        <c:majorGridlines>
          <c:spPr>
            <a:ln w="9525" cap="flat" cmpd="sng" algn="ctr">
              <a:solidFill>
                <a:schemeClr val="tx1">
                  <a:lumMod val="15000"/>
                  <a:lumOff val="85000"/>
                </a:schemeClr>
              </a:solidFill>
              <a:round/>
            </a:ln>
            <a:effectLst/>
          </c:spPr>
        </c:majorGridlines>
        <c:title>
          <c:tx>
            <c:rich>
              <a:bodyPr rot="0" vert="horz"/>
              <a:lstStyle/>
              <a:p>
                <a:pPr>
                  <a:defRPr baseline="0"/>
                </a:pPr>
                <a:r>
                  <a:rPr lang="en-GB" baseline="0"/>
                  <a:t>Percentage of people</a:t>
                </a:r>
              </a:p>
            </c:rich>
          </c:tx>
          <c:overlay val="0"/>
          <c:spPr>
            <a:noFill/>
            <a:ln>
              <a:noFill/>
            </a:ln>
            <a:effectLst/>
          </c:spPr>
        </c:title>
        <c:numFmt formatCode="0%" sourceLinked="0"/>
        <c:majorTickMark val="none"/>
        <c:minorTickMark val="none"/>
        <c:tickLblPos val="nextTo"/>
        <c:spPr>
          <a:noFill/>
          <a:ln>
            <a:noFill/>
          </a:ln>
          <a:effectLst/>
        </c:spPr>
        <c:txPr>
          <a:bodyPr rot="-60000000" vert="horz"/>
          <a:lstStyle/>
          <a:p>
            <a:pPr>
              <a:defRPr/>
            </a:pPr>
            <a:endParaRPr lang="en-US"/>
          </a:p>
        </c:txPr>
        <c:crossAx val="-2065371384"/>
        <c:crosses val="autoZero"/>
        <c:crossBetween val="between"/>
        <c:majorUnit val="5"/>
        <c:minorUnit val="1"/>
        <c:dispUnits>
          <c:builtInUnit val="hundreds"/>
        </c:dispUnits>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w="9525" cap="flat" cmpd="sng" algn="ctr">
      <a:solidFill>
        <a:schemeClr val="tx1">
          <a:lumMod val="15000"/>
          <a:lumOff val="85000"/>
        </a:schemeClr>
      </a:solidFill>
      <a:round/>
    </a:ln>
    <a:effectLst/>
  </c:spPr>
  <c:txPr>
    <a:bodyPr/>
    <a:lstStyle/>
    <a:p>
      <a:pPr>
        <a:defRPr sz="1400" baseline="0"/>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9CBBF6E-AEAC-4099-A0E2-06D34ADE1B5F}" type="datetimeFigureOut">
              <a:rPr lang="en-GB" smtClean="0"/>
              <a:t>12/09/2022</a:t>
            </a:fld>
            <a:endParaRPr lang="en-GB"/>
          </a:p>
        </p:txBody>
      </p:sp>
      <p:sp>
        <p:nvSpPr>
          <p:cNvPr id="4" name="Slide Image Placeholder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F7ED19E-D7C1-4433-963C-3513F4F7E44B}" type="slidenum">
              <a:rPr lang="en-GB" smtClean="0"/>
              <a:t>‹#›</a:t>
            </a:fld>
            <a:endParaRPr lang="en-GB"/>
          </a:p>
        </p:txBody>
      </p:sp>
    </p:spTree>
    <p:extLst>
      <p:ext uri="{BB962C8B-B14F-4D97-AF65-F5344CB8AC3E}">
        <p14:creationId xmlns:p14="http://schemas.microsoft.com/office/powerpoint/2010/main" val="4281066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7ED19E-D7C1-4433-963C-3513F4F7E44B}" type="slidenum">
              <a:rPr lang="en-GB" smtClean="0"/>
              <a:t>1</a:t>
            </a:fld>
            <a:endParaRPr lang="en-GB"/>
          </a:p>
        </p:txBody>
      </p:sp>
    </p:spTree>
    <p:extLst>
      <p:ext uri="{BB962C8B-B14F-4D97-AF65-F5344CB8AC3E}">
        <p14:creationId xmlns:p14="http://schemas.microsoft.com/office/powerpoint/2010/main" val="426243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DAE8CFD-DAC9-4600-8485-84766801CE46}" type="slidenum">
              <a:rPr lang="en-GB" smtClean="0"/>
              <a:pPr/>
              <a:t>4</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DAE8CFD-DAC9-4600-8485-84766801CE46}" type="slidenum">
              <a:rPr lang="en-GB" smtClean="0"/>
              <a:pPr/>
              <a:t>5</a:t>
            </a:fld>
            <a:endParaRPr lang="en-GB"/>
          </a:p>
        </p:txBody>
      </p:sp>
    </p:spTree>
    <p:extLst>
      <p:ext uri="{BB962C8B-B14F-4D97-AF65-F5344CB8AC3E}">
        <p14:creationId xmlns:p14="http://schemas.microsoft.com/office/powerpoint/2010/main" val="3202063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DAE8CFD-DAC9-4600-8485-84766801CE46}" type="slidenum">
              <a:rPr lang="en-GB" smtClean="0"/>
              <a:pPr/>
              <a:t>6</a:t>
            </a:fld>
            <a:endParaRPr lang="en-GB"/>
          </a:p>
        </p:txBody>
      </p:sp>
    </p:spTree>
    <p:extLst>
      <p:ext uri="{BB962C8B-B14F-4D97-AF65-F5344CB8AC3E}">
        <p14:creationId xmlns:p14="http://schemas.microsoft.com/office/powerpoint/2010/main" val="2442735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CDAE8CFD-DAC9-4600-8485-84766801CE46}" type="slidenum">
              <a:rPr lang="en-GB" smtClean="0"/>
              <a:pPr/>
              <a:t>7</a:t>
            </a:fld>
            <a:endParaRPr lang="en-GB"/>
          </a:p>
        </p:txBody>
      </p:sp>
    </p:spTree>
    <p:extLst>
      <p:ext uri="{BB962C8B-B14F-4D97-AF65-F5344CB8AC3E}">
        <p14:creationId xmlns:p14="http://schemas.microsoft.com/office/powerpoint/2010/main" val="201022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7ED19E-D7C1-4433-963C-3513F4F7E44B}" type="slidenum">
              <a:rPr lang="en-GB" smtClean="0"/>
              <a:t>47</a:t>
            </a:fld>
            <a:endParaRPr lang="en-GB"/>
          </a:p>
        </p:txBody>
      </p:sp>
    </p:spTree>
    <p:extLst>
      <p:ext uri="{BB962C8B-B14F-4D97-AF65-F5344CB8AC3E}">
        <p14:creationId xmlns:p14="http://schemas.microsoft.com/office/powerpoint/2010/main" val="1461163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D113BB0-285B-FF45-811A-21C661382F75}"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2AC7-8B08-3E42-99D8-E963AA7EA54C}" type="slidenum">
              <a:rPr lang="en-US" smtClean="0"/>
              <a:t>‹#›</a:t>
            </a:fld>
            <a:endParaRPr lang="en-US"/>
          </a:p>
        </p:txBody>
      </p:sp>
    </p:spTree>
    <p:extLst>
      <p:ext uri="{BB962C8B-B14F-4D97-AF65-F5344CB8AC3E}">
        <p14:creationId xmlns:p14="http://schemas.microsoft.com/office/powerpoint/2010/main" val="30470838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13BB0-285B-FF45-811A-21C661382F75}"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2AC7-8B08-3E42-99D8-E963AA7EA54C}" type="slidenum">
              <a:rPr lang="en-US" smtClean="0"/>
              <a:t>‹#›</a:t>
            </a:fld>
            <a:endParaRPr lang="en-US"/>
          </a:p>
        </p:txBody>
      </p:sp>
    </p:spTree>
    <p:extLst>
      <p:ext uri="{BB962C8B-B14F-4D97-AF65-F5344CB8AC3E}">
        <p14:creationId xmlns:p14="http://schemas.microsoft.com/office/powerpoint/2010/main" val="386117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13BB0-285B-FF45-811A-21C661382F75}"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2AC7-8B08-3E42-99D8-E963AA7EA54C}" type="slidenum">
              <a:rPr lang="en-US" smtClean="0"/>
              <a:t>‹#›</a:t>
            </a:fld>
            <a:endParaRPr lang="en-US"/>
          </a:p>
        </p:txBody>
      </p:sp>
    </p:spTree>
    <p:extLst>
      <p:ext uri="{BB962C8B-B14F-4D97-AF65-F5344CB8AC3E}">
        <p14:creationId xmlns:p14="http://schemas.microsoft.com/office/powerpoint/2010/main" val="41354368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C4FECCF-C801-473C-AAB1-3D1BF60C17CF}" type="datetimeFigureOut">
              <a:rPr lang="en-GB" smtClean="0"/>
              <a:t>12/09/2022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71F6F8B-408C-4AA9-B3EC-FBF1B6AAB342}" type="slidenum">
              <a:rPr lang="en-GB" smtClean="0"/>
              <a:t>‹#›</a:t>
            </a:fld>
            <a:endParaRPr lang="en-GB" dirty="0"/>
          </a:p>
        </p:txBody>
      </p:sp>
    </p:spTree>
    <p:extLst>
      <p:ext uri="{BB962C8B-B14F-4D97-AF65-F5344CB8AC3E}">
        <p14:creationId xmlns:p14="http://schemas.microsoft.com/office/powerpoint/2010/main" val="1990596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4FECCF-C801-473C-AAB1-3D1BF60C17CF}" type="datetimeFigureOut">
              <a:rPr lang="en-GB" smtClean="0"/>
              <a:t>12/09/2022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71F6F8B-408C-4AA9-B3EC-FBF1B6AAB342}" type="slidenum">
              <a:rPr lang="en-GB" smtClean="0"/>
              <a:t>‹#›</a:t>
            </a:fld>
            <a:endParaRPr lang="en-GB" dirty="0"/>
          </a:p>
        </p:txBody>
      </p:sp>
    </p:spTree>
    <p:extLst>
      <p:ext uri="{BB962C8B-B14F-4D97-AF65-F5344CB8AC3E}">
        <p14:creationId xmlns:p14="http://schemas.microsoft.com/office/powerpoint/2010/main" val="839909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C4FECCF-C801-473C-AAB1-3D1BF60C17CF}" type="datetimeFigureOut">
              <a:rPr lang="en-GB" smtClean="0"/>
              <a:t>12/09/2022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71F6F8B-408C-4AA9-B3EC-FBF1B6AAB342}" type="slidenum">
              <a:rPr lang="en-GB" smtClean="0"/>
              <a:t>‹#›</a:t>
            </a:fld>
            <a:endParaRPr lang="en-GB" dirty="0"/>
          </a:p>
        </p:txBody>
      </p:sp>
    </p:spTree>
    <p:extLst>
      <p:ext uri="{BB962C8B-B14F-4D97-AF65-F5344CB8AC3E}">
        <p14:creationId xmlns:p14="http://schemas.microsoft.com/office/powerpoint/2010/main" val="39399545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C4FECCF-C801-473C-AAB1-3D1BF60C17CF}" type="datetimeFigureOut">
              <a:rPr lang="en-GB" smtClean="0"/>
              <a:t>12/09/2022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71F6F8B-408C-4AA9-B3EC-FBF1B6AAB342}" type="slidenum">
              <a:rPr lang="en-GB" smtClean="0"/>
              <a:t>‹#›</a:t>
            </a:fld>
            <a:endParaRPr lang="en-GB" dirty="0"/>
          </a:p>
        </p:txBody>
      </p:sp>
    </p:spTree>
    <p:extLst>
      <p:ext uri="{BB962C8B-B14F-4D97-AF65-F5344CB8AC3E}">
        <p14:creationId xmlns:p14="http://schemas.microsoft.com/office/powerpoint/2010/main" val="375287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C4FECCF-C801-473C-AAB1-3D1BF60C17CF}" type="datetimeFigureOut">
              <a:rPr lang="en-GB" smtClean="0"/>
              <a:t>12/09/2022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71F6F8B-408C-4AA9-B3EC-FBF1B6AAB342}" type="slidenum">
              <a:rPr lang="en-GB" smtClean="0"/>
              <a:t>‹#›</a:t>
            </a:fld>
            <a:endParaRPr lang="en-GB" dirty="0"/>
          </a:p>
        </p:txBody>
      </p:sp>
    </p:spTree>
    <p:extLst>
      <p:ext uri="{BB962C8B-B14F-4D97-AF65-F5344CB8AC3E}">
        <p14:creationId xmlns:p14="http://schemas.microsoft.com/office/powerpoint/2010/main" val="33056442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C4FECCF-C801-473C-AAB1-3D1BF60C17CF}" type="datetimeFigureOut">
              <a:rPr lang="en-GB" smtClean="0"/>
              <a:t>12/09/2022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71F6F8B-408C-4AA9-B3EC-FBF1B6AAB342}" type="slidenum">
              <a:rPr lang="en-GB" smtClean="0"/>
              <a:t>‹#›</a:t>
            </a:fld>
            <a:endParaRPr lang="en-GB" dirty="0"/>
          </a:p>
        </p:txBody>
      </p:sp>
    </p:spTree>
    <p:extLst>
      <p:ext uri="{BB962C8B-B14F-4D97-AF65-F5344CB8AC3E}">
        <p14:creationId xmlns:p14="http://schemas.microsoft.com/office/powerpoint/2010/main" val="448118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4FECCF-C801-473C-AAB1-3D1BF60C17CF}" type="datetimeFigureOut">
              <a:rPr lang="en-GB" smtClean="0"/>
              <a:t>12/09/2022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71F6F8B-408C-4AA9-B3EC-FBF1B6AAB342}" type="slidenum">
              <a:rPr lang="en-GB" smtClean="0"/>
              <a:t>‹#›</a:t>
            </a:fld>
            <a:endParaRPr lang="en-GB" dirty="0"/>
          </a:p>
        </p:txBody>
      </p:sp>
    </p:spTree>
    <p:extLst>
      <p:ext uri="{BB962C8B-B14F-4D97-AF65-F5344CB8AC3E}">
        <p14:creationId xmlns:p14="http://schemas.microsoft.com/office/powerpoint/2010/main" val="38314083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C4FECCF-C801-473C-AAB1-3D1BF60C17CF}" type="datetimeFigureOut">
              <a:rPr lang="en-GB" smtClean="0"/>
              <a:t>12/09/2022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71F6F8B-408C-4AA9-B3EC-FBF1B6AAB342}" type="slidenum">
              <a:rPr lang="en-GB" smtClean="0"/>
              <a:t>‹#›</a:t>
            </a:fld>
            <a:endParaRPr lang="en-GB" dirty="0"/>
          </a:p>
        </p:txBody>
      </p:sp>
    </p:spTree>
    <p:extLst>
      <p:ext uri="{BB962C8B-B14F-4D97-AF65-F5344CB8AC3E}">
        <p14:creationId xmlns:p14="http://schemas.microsoft.com/office/powerpoint/2010/main" val="3884259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D113BB0-285B-FF45-811A-21C661382F75}"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2AC7-8B08-3E42-99D8-E963AA7EA54C}" type="slidenum">
              <a:rPr lang="en-US" smtClean="0"/>
              <a:t>‹#›</a:t>
            </a:fld>
            <a:endParaRPr lang="en-US"/>
          </a:p>
        </p:txBody>
      </p:sp>
    </p:spTree>
    <p:extLst>
      <p:ext uri="{BB962C8B-B14F-4D97-AF65-F5344CB8AC3E}">
        <p14:creationId xmlns:p14="http://schemas.microsoft.com/office/powerpoint/2010/main" val="3535666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C4FECCF-C801-473C-AAB1-3D1BF60C17CF}" type="datetimeFigureOut">
              <a:rPr lang="en-GB" smtClean="0"/>
              <a:t>12/09/2022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71F6F8B-408C-4AA9-B3EC-FBF1B6AAB342}" type="slidenum">
              <a:rPr lang="en-GB" smtClean="0"/>
              <a:t>‹#›</a:t>
            </a:fld>
            <a:endParaRPr lang="en-GB" dirty="0"/>
          </a:p>
        </p:txBody>
      </p:sp>
    </p:spTree>
    <p:extLst>
      <p:ext uri="{BB962C8B-B14F-4D97-AF65-F5344CB8AC3E}">
        <p14:creationId xmlns:p14="http://schemas.microsoft.com/office/powerpoint/2010/main" val="2686013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4FECCF-C801-473C-AAB1-3D1BF60C17CF}" type="datetimeFigureOut">
              <a:rPr lang="en-GB" smtClean="0"/>
              <a:t>12/09/2022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71F6F8B-408C-4AA9-B3EC-FBF1B6AAB342}" type="slidenum">
              <a:rPr lang="en-GB" smtClean="0"/>
              <a:t>‹#›</a:t>
            </a:fld>
            <a:endParaRPr lang="en-GB" dirty="0"/>
          </a:p>
        </p:txBody>
      </p:sp>
    </p:spTree>
    <p:extLst>
      <p:ext uri="{BB962C8B-B14F-4D97-AF65-F5344CB8AC3E}">
        <p14:creationId xmlns:p14="http://schemas.microsoft.com/office/powerpoint/2010/main" val="1151028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C4FECCF-C801-473C-AAB1-3D1BF60C17CF}" type="datetimeFigureOut">
              <a:rPr lang="en-GB" smtClean="0"/>
              <a:t>12/09/2022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71F6F8B-408C-4AA9-B3EC-FBF1B6AAB342}" type="slidenum">
              <a:rPr lang="en-GB" smtClean="0"/>
              <a:t>‹#›</a:t>
            </a:fld>
            <a:endParaRPr lang="en-GB" dirty="0"/>
          </a:p>
        </p:txBody>
      </p:sp>
    </p:spTree>
    <p:extLst>
      <p:ext uri="{BB962C8B-B14F-4D97-AF65-F5344CB8AC3E}">
        <p14:creationId xmlns:p14="http://schemas.microsoft.com/office/powerpoint/2010/main" val="2645004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D113BB0-285B-FF45-811A-21C661382F75}" type="datetimeFigureOut">
              <a:rPr lang="en-US" smtClean="0"/>
              <a:t>9/12/22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F42AC7-8B08-3E42-99D8-E963AA7EA54C}" type="slidenum">
              <a:rPr lang="en-US" smtClean="0"/>
              <a:t>‹#›</a:t>
            </a:fld>
            <a:endParaRPr lang="en-US"/>
          </a:p>
        </p:txBody>
      </p:sp>
    </p:spTree>
    <p:extLst>
      <p:ext uri="{BB962C8B-B14F-4D97-AF65-F5344CB8AC3E}">
        <p14:creationId xmlns:p14="http://schemas.microsoft.com/office/powerpoint/2010/main" val="1984931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D113BB0-285B-FF45-811A-21C661382F75}" type="datetimeFigureOut">
              <a:rPr lang="en-US" smtClean="0"/>
              <a:t>9/12/22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2AC7-8B08-3E42-99D8-E963AA7EA54C}" type="slidenum">
              <a:rPr lang="en-US" smtClean="0"/>
              <a:t>‹#›</a:t>
            </a:fld>
            <a:endParaRPr lang="en-US"/>
          </a:p>
        </p:txBody>
      </p:sp>
    </p:spTree>
    <p:extLst>
      <p:ext uri="{BB962C8B-B14F-4D97-AF65-F5344CB8AC3E}">
        <p14:creationId xmlns:p14="http://schemas.microsoft.com/office/powerpoint/2010/main" val="966613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D113BB0-285B-FF45-811A-21C661382F75}" type="datetimeFigureOut">
              <a:rPr lang="en-US" smtClean="0"/>
              <a:t>9/12/22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F42AC7-8B08-3E42-99D8-E963AA7EA54C}" type="slidenum">
              <a:rPr lang="en-US" smtClean="0"/>
              <a:t>‹#›</a:t>
            </a:fld>
            <a:endParaRPr lang="en-US"/>
          </a:p>
        </p:txBody>
      </p:sp>
    </p:spTree>
    <p:extLst>
      <p:ext uri="{BB962C8B-B14F-4D97-AF65-F5344CB8AC3E}">
        <p14:creationId xmlns:p14="http://schemas.microsoft.com/office/powerpoint/2010/main" val="3014938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D113BB0-285B-FF45-811A-21C661382F75}" type="datetimeFigureOut">
              <a:rPr lang="en-US" smtClean="0"/>
              <a:t>9/12/22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F42AC7-8B08-3E42-99D8-E963AA7EA54C}" type="slidenum">
              <a:rPr lang="en-US" smtClean="0"/>
              <a:t>‹#›</a:t>
            </a:fld>
            <a:endParaRPr lang="en-US"/>
          </a:p>
        </p:txBody>
      </p:sp>
    </p:spTree>
    <p:extLst>
      <p:ext uri="{BB962C8B-B14F-4D97-AF65-F5344CB8AC3E}">
        <p14:creationId xmlns:p14="http://schemas.microsoft.com/office/powerpoint/2010/main" val="29629827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113BB0-285B-FF45-811A-21C661382F75}" type="datetimeFigureOut">
              <a:rPr lang="en-US" smtClean="0"/>
              <a:t>9/12/22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F42AC7-8B08-3E42-99D8-E963AA7EA54C}" type="slidenum">
              <a:rPr lang="en-US" smtClean="0"/>
              <a:t>‹#›</a:t>
            </a:fld>
            <a:endParaRPr lang="en-US"/>
          </a:p>
        </p:txBody>
      </p:sp>
    </p:spTree>
    <p:extLst>
      <p:ext uri="{BB962C8B-B14F-4D97-AF65-F5344CB8AC3E}">
        <p14:creationId xmlns:p14="http://schemas.microsoft.com/office/powerpoint/2010/main" val="2346647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113BB0-285B-FF45-811A-21C661382F75}" type="datetimeFigureOut">
              <a:rPr lang="en-US" smtClean="0"/>
              <a:t>9/12/22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2AC7-8B08-3E42-99D8-E963AA7EA54C}" type="slidenum">
              <a:rPr lang="en-US" smtClean="0"/>
              <a:t>‹#›</a:t>
            </a:fld>
            <a:endParaRPr lang="en-US"/>
          </a:p>
        </p:txBody>
      </p:sp>
    </p:spTree>
    <p:extLst>
      <p:ext uri="{BB962C8B-B14F-4D97-AF65-F5344CB8AC3E}">
        <p14:creationId xmlns:p14="http://schemas.microsoft.com/office/powerpoint/2010/main" val="4161290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D113BB0-285B-FF45-811A-21C661382F75}" type="datetimeFigureOut">
              <a:rPr lang="en-US" smtClean="0"/>
              <a:t>9/12/22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F42AC7-8B08-3E42-99D8-E963AA7EA54C}" type="slidenum">
              <a:rPr lang="en-US" smtClean="0"/>
              <a:t>‹#›</a:t>
            </a:fld>
            <a:endParaRPr lang="en-US"/>
          </a:p>
        </p:txBody>
      </p:sp>
    </p:spTree>
    <p:extLst>
      <p:ext uri="{BB962C8B-B14F-4D97-AF65-F5344CB8AC3E}">
        <p14:creationId xmlns:p14="http://schemas.microsoft.com/office/powerpoint/2010/main" val="1673930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13BB0-285B-FF45-811A-21C661382F75}" type="datetimeFigureOut">
              <a:rPr lang="en-US" smtClean="0"/>
              <a:t>9/12/22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F42AC7-8B08-3E42-99D8-E963AA7EA54C}" type="slidenum">
              <a:rPr lang="en-US" smtClean="0"/>
              <a:t>‹#›</a:t>
            </a:fld>
            <a:endParaRPr lang="en-US"/>
          </a:p>
        </p:txBody>
      </p:sp>
    </p:spTree>
    <p:extLst>
      <p:ext uri="{BB962C8B-B14F-4D97-AF65-F5344CB8AC3E}">
        <p14:creationId xmlns:p14="http://schemas.microsoft.com/office/powerpoint/2010/main" val="2646016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CC4FECCF-C801-473C-AAB1-3D1BF60C17CF}" type="datetimeFigureOut">
              <a:rPr lang="en-GB" smtClean="0"/>
              <a:t>12/09/2022</a:t>
            </a:fld>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1F6F8B-408C-4AA9-B3EC-FBF1B6AAB342}" type="slidenum">
              <a:rPr lang="en-GB" smtClean="0"/>
              <a:t>‹#›</a:t>
            </a:fld>
            <a:endParaRPr lang="en-GB" dirty="0"/>
          </a:p>
        </p:txBody>
      </p:sp>
    </p:spTree>
    <p:extLst>
      <p:ext uri="{BB962C8B-B14F-4D97-AF65-F5344CB8AC3E}">
        <p14:creationId xmlns:p14="http://schemas.microsoft.com/office/powerpoint/2010/main" val="2466807119"/>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arwick.ac.uk/fac/soc/cedar/covid19-learningdisabilit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arwick.ac.uk/fac/soc/cedar/covid19-learningdisability"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jpeg"/><Relationship Id="rId18" Type="http://schemas.openxmlformats.org/officeDocument/2006/relationships/image" Target="../media/image35.png"/><Relationship Id="rId3" Type="http://schemas.openxmlformats.org/officeDocument/2006/relationships/image" Target="../media/image20.png"/><Relationship Id="rId21" Type="http://schemas.openxmlformats.org/officeDocument/2006/relationships/image" Target="../media/image38.png"/><Relationship Id="rId7" Type="http://schemas.openxmlformats.org/officeDocument/2006/relationships/image" Target="../media/image24.png"/><Relationship Id="rId12" Type="http://schemas.openxmlformats.org/officeDocument/2006/relationships/image" Target="../media/image29.jpeg"/><Relationship Id="rId17" Type="http://schemas.openxmlformats.org/officeDocument/2006/relationships/image" Target="../media/image34.png"/><Relationship Id="rId2" Type="http://schemas.openxmlformats.org/officeDocument/2006/relationships/image" Target="../media/image19.jpeg"/><Relationship Id="rId16" Type="http://schemas.openxmlformats.org/officeDocument/2006/relationships/image" Target="../media/image33.png"/><Relationship Id="rId20"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28.jpeg"/><Relationship Id="rId5" Type="http://schemas.openxmlformats.org/officeDocument/2006/relationships/image" Target="../media/image22.png"/><Relationship Id="rId15" Type="http://schemas.openxmlformats.org/officeDocument/2006/relationships/image" Target="../media/image32.jpeg"/><Relationship Id="rId10" Type="http://schemas.openxmlformats.org/officeDocument/2006/relationships/image" Target="../media/image27.jpg"/><Relationship Id="rId19" Type="http://schemas.openxmlformats.org/officeDocument/2006/relationships/image" Target="../media/image36.png"/><Relationship Id="rId4" Type="http://schemas.openxmlformats.org/officeDocument/2006/relationships/image" Target="../media/image21.png"/><Relationship Id="rId9" Type="http://schemas.openxmlformats.org/officeDocument/2006/relationships/image" Target="../media/image26.png"/><Relationship Id="rId14" Type="http://schemas.openxmlformats.org/officeDocument/2006/relationships/image" Target="../media/image31.png"/></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7.xml"/></Relationships>
</file>

<file path=ppt/slides/_rels/slide38.xml.rels><?xml version="1.0" encoding="UTF-8" standalone="yes"?>
<Relationships xmlns="http://schemas.openxmlformats.org/package/2006/relationships"><Relationship Id="rId3" Type="http://schemas.openxmlformats.org/officeDocument/2006/relationships/hyperlink" Target="https://www.learningdisabilityengland.org.uk/welcome/work-with-members-and-partners/uk-covid-research/" TargetMode="External"/><Relationship Id="rId2" Type="http://schemas.openxmlformats.org/officeDocument/2006/relationships/slideLayout" Target="../slideLayouts/slideLayout15.xml"/><Relationship Id="rId1" Type="http://schemas.openxmlformats.org/officeDocument/2006/relationships/themeOverride" Target="../theme/themeOverride8.xml"/><Relationship Id="rId4" Type="http://schemas.openxmlformats.org/officeDocument/2006/relationships/hyperlink" Target="https://warwick.ac.uk/fac/soc/cedar/covid19-learningdisability/results/policybriefing/"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hemeOverride" Target="../theme/themeOverride9.xml"/></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F18A9FD-FD69-3543-83C4-A81AFE241B93}"/>
              </a:ext>
            </a:extLst>
          </p:cNvPr>
          <p:cNvSpPr txBox="1"/>
          <p:nvPr/>
        </p:nvSpPr>
        <p:spPr>
          <a:xfrm>
            <a:off x="795648" y="1520785"/>
            <a:ext cx="7564582" cy="5509200"/>
          </a:xfrm>
          <a:prstGeom prst="rect">
            <a:avLst/>
          </a:prstGeom>
          <a:noFill/>
        </p:spPr>
        <p:txBody>
          <a:bodyPr wrap="square" rtlCol="0">
            <a:spAutoFit/>
          </a:bodyPr>
          <a:lstStyle/>
          <a:p>
            <a:r>
              <a:rPr lang="en-GB" sz="4000" b="1" dirty="0">
                <a:solidFill>
                  <a:schemeClr val="bg1"/>
                </a:solidFill>
                <a:latin typeface="Arial" panose="020B0604020202020204" pitchFamily="34" charset="0"/>
                <a:cs typeface="Arial" panose="020B0604020202020204" pitchFamily="34" charset="0"/>
              </a:rPr>
              <a:t>The impact of the COVID-19 pandemic on people with learning disabilities</a:t>
            </a:r>
          </a:p>
          <a:p>
            <a:endParaRPr lang="en-GB" sz="4000" b="1"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KCL Learning Disability Services Series</a:t>
            </a:r>
          </a:p>
          <a:p>
            <a:r>
              <a:rPr lang="en-GB" sz="2800" dirty="0">
                <a:solidFill>
                  <a:schemeClr val="bg1"/>
                </a:solidFill>
                <a:latin typeface="Arial" panose="020B0604020202020204" pitchFamily="34" charset="0"/>
                <a:cs typeface="Arial" panose="020B0604020202020204" pitchFamily="34" charset="0"/>
              </a:rPr>
              <a:t>14</a:t>
            </a:r>
            <a:r>
              <a:rPr lang="en-GB" sz="2800" baseline="30000" dirty="0">
                <a:solidFill>
                  <a:schemeClr val="bg1"/>
                </a:solidFill>
                <a:latin typeface="Arial" panose="020B0604020202020204" pitchFamily="34" charset="0"/>
                <a:cs typeface="Arial" panose="020B0604020202020204" pitchFamily="34" charset="0"/>
              </a:rPr>
              <a:t>th</a:t>
            </a:r>
            <a:r>
              <a:rPr lang="en-GB" sz="2800" dirty="0">
                <a:solidFill>
                  <a:schemeClr val="bg1"/>
                </a:solidFill>
                <a:latin typeface="Arial" panose="020B0604020202020204" pitchFamily="34" charset="0"/>
                <a:cs typeface="Arial" panose="020B0604020202020204" pitchFamily="34" charset="0"/>
              </a:rPr>
              <a:t> June 2022</a:t>
            </a:r>
          </a:p>
          <a:p>
            <a:endParaRPr lang="en-GB" sz="2600" dirty="0">
              <a:solidFill>
                <a:schemeClr val="bg1"/>
              </a:solidFill>
              <a:latin typeface="Arial" panose="020B0604020202020204" pitchFamily="34" charset="0"/>
              <a:cs typeface="Arial" panose="020B0604020202020204" pitchFamily="34" charset="0"/>
            </a:endParaRPr>
          </a:p>
          <a:p>
            <a:r>
              <a:rPr lang="en-GB" sz="2800" dirty="0">
                <a:solidFill>
                  <a:schemeClr val="bg1"/>
                </a:solidFill>
                <a:latin typeface="Arial" panose="020B0604020202020204" pitchFamily="34" charset="0"/>
                <a:cs typeface="Arial" panose="020B0604020202020204" pitchFamily="34" charset="0"/>
              </a:rPr>
              <a:t>Professor Chris Hatton</a:t>
            </a:r>
          </a:p>
          <a:p>
            <a:r>
              <a:rPr lang="en-GB" sz="2800" dirty="0">
                <a:solidFill>
                  <a:schemeClr val="bg1"/>
                </a:solidFill>
                <a:latin typeface="Arial" panose="020B0604020202020204" pitchFamily="34" charset="0"/>
                <a:cs typeface="Arial" panose="020B0604020202020204" pitchFamily="34" charset="0"/>
              </a:rPr>
              <a:t>Dept of Social Care and Social Work</a:t>
            </a:r>
          </a:p>
          <a:p>
            <a:r>
              <a:rPr lang="en-GB" sz="2800" dirty="0">
                <a:solidFill>
                  <a:schemeClr val="bg1"/>
                </a:solidFill>
                <a:latin typeface="Arial" panose="020B0604020202020204" pitchFamily="34" charset="0"/>
                <a:cs typeface="Arial" panose="020B0604020202020204" pitchFamily="34" charset="0"/>
              </a:rPr>
              <a:t>Manchester Metropolitan University, UK</a:t>
            </a:r>
          </a:p>
          <a:p>
            <a:endParaRPr lang="en-GB" sz="2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10059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690689"/>
            <a:ext cx="7886700" cy="4486274"/>
          </a:xfrm>
        </p:spPr>
        <p:txBody>
          <a:bodyPr>
            <a:normAutofit/>
          </a:bodyPr>
          <a:lstStyle/>
          <a:p>
            <a:pPr marL="0" indent="0">
              <a:buNone/>
            </a:pPr>
            <a:endParaRPr lang="en-GB" dirty="0"/>
          </a:p>
          <a:p>
            <a:pPr lvl="1">
              <a:buFont typeface="Arial" panose="020B0604020202020204" pitchFamily="34" charset="0"/>
              <a:buChar char="•"/>
            </a:pPr>
            <a:endParaRPr lang="en-GB" dirty="0"/>
          </a:p>
          <a:p>
            <a:endParaRPr lang="en-GB" dirty="0"/>
          </a:p>
        </p:txBody>
      </p:sp>
      <p:pic>
        <p:nvPicPr>
          <p:cNvPr id="2" name="Picture 1">
            <a:extLst>
              <a:ext uri="{FF2B5EF4-FFF2-40B4-BE49-F238E27FC236}">
                <a16:creationId xmlns:a16="http://schemas.microsoft.com/office/drawing/2014/main" id="{659D5EC7-6229-4C36-AAEC-FA69F07C5BF2}"/>
              </a:ext>
            </a:extLst>
          </p:cNvPr>
          <p:cNvPicPr>
            <a:picLocks noChangeAspect="1"/>
          </p:cNvPicPr>
          <p:nvPr/>
        </p:nvPicPr>
        <p:blipFill>
          <a:blip r:embed="rId2"/>
          <a:stretch>
            <a:fillRect/>
          </a:stretch>
        </p:blipFill>
        <p:spPr>
          <a:xfrm>
            <a:off x="63617" y="493521"/>
            <a:ext cx="9016765" cy="5870957"/>
          </a:xfrm>
          <a:prstGeom prst="rect">
            <a:avLst/>
          </a:prstGeom>
        </p:spPr>
      </p:pic>
    </p:spTree>
    <p:extLst>
      <p:ext uri="{BB962C8B-B14F-4D97-AF65-F5344CB8AC3E}">
        <p14:creationId xmlns:p14="http://schemas.microsoft.com/office/powerpoint/2010/main" val="3207210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55" y="365126"/>
            <a:ext cx="8136081" cy="1325563"/>
          </a:xfrm>
        </p:spPr>
        <p:txBody>
          <a:bodyPr>
            <a:normAutofit/>
          </a:bodyPr>
          <a:lstStyle/>
          <a:p>
            <a:r>
              <a:rPr lang="en-GB" sz="2800" b="1" dirty="0">
                <a:solidFill>
                  <a:srgbClr val="00B0F0"/>
                </a:solidFill>
                <a:latin typeface="Arial" panose="020B0604020202020204" pitchFamily="34" charset="0"/>
                <a:cs typeface="Arial" panose="020B0604020202020204" pitchFamily="34" charset="0"/>
              </a:rPr>
              <a:t>Vaccination: a relative success?</a:t>
            </a:r>
          </a:p>
        </p:txBody>
      </p:sp>
      <p:sp>
        <p:nvSpPr>
          <p:cNvPr id="3" name="Content Placeholder 2"/>
          <p:cNvSpPr>
            <a:spLocks noGrp="1"/>
          </p:cNvSpPr>
          <p:nvPr>
            <p:ph idx="1"/>
          </p:nvPr>
        </p:nvSpPr>
        <p:spPr>
          <a:xfrm>
            <a:off x="628650" y="1690689"/>
            <a:ext cx="7886700" cy="4486274"/>
          </a:xfrm>
        </p:spPr>
        <p:txBody>
          <a:bodyPr>
            <a:normAutofit/>
          </a:bodyPr>
          <a:lstStyle/>
          <a:p>
            <a:r>
              <a:rPr lang="en-GB" dirty="0">
                <a:solidFill>
                  <a:schemeClr val="bg2">
                    <a:lumMod val="50000"/>
                  </a:schemeClr>
                </a:solidFill>
              </a:rPr>
              <a:t>COVID-19 vaccination rates with at least one dose now high (90% plus) for most groups of adults with learning disabilities</a:t>
            </a:r>
          </a:p>
          <a:p>
            <a:r>
              <a:rPr lang="en-GB" dirty="0">
                <a:solidFill>
                  <a:schemeClr val="bg2">
                    <a:lumMod val="50000"/>
                  </a:schemeClr>
                </a:solidFill>
              </a:rPr>
              <a:t>COVID-19 booster vaccination rates around 80% for older and shielding adults with learning disabilities</a:t>
            </a:r>
          </a:p>
          <a:p>
            <a:pPr lvl="1"/>
            <a:r>
              <a:rPr lang="en-GB" dirty="0">
                <a:solidFill>
                  <a:schemeClr val="bg2">
                    <a:lumMod val="50000"/>
                  </a:schemeClr>
                </a:solidFill>
              </a:rPr>
              <a:t>Still lower for younger age groups and for people from minority ethnic communities (</a:t>
            </a:r>
            <a:r>
              <a:rPr lang="en-GB" dirty="0" err="1">
                <a:solidFill>
                  <a:schemeClr val="bg2">
                    <a:lumMod val="50000"/>
                  </a:schemeClr>
                </a:solidFill>
              </a:rPr>
              <a:t>OpenSafely</a:t>
            </a:r>
            <a:r>
              <a:rPr lang="en-GB" dirty="0">
                <a:solidFill>
                  <a:schemeClr val="bg2">
                    <a:lumMod val="50000"/>
                  </a:schemeClr>
                </a:solidFill>
              </a:rPr>
              <a:t>, 2022)</a:t>
            </a:r>
          </a:p>
          <a:p>
            <a:pPr lvl="1"/>
            <a:r>
              <a:rPr lang="en-GB" dirty="0">
                <a:solidFill>
                  <a:schemeClr val="bg2">
                    <a:lumMod val="50000"/>
                  </a:schemeClr>
                </a:solidFill>
              </a:rPr>
              <a:t>Vaccination for children and young people?</a:t>
            </a:r>
          </a:p>
          <a:p>
            <a:pPr lvl="1"/>
            <a:r>
              <a:rPr lang="en-GB" dirty="0">
                <a:solidFill>
                  <a:schemeClr val="bg2">
                    <a:lumMod val="50000"/>
                  </a:schemeClr>
                </a:solidFill>
              </a:rPr>
              <a:t>Fourth dose boosters?</a:t>
            </a:r>
          </a:p>
          <a:p>
            <a:endParaRPr lang="en-GB" dirty="0"/>
          </a:p>
          <a:p>
            <a:pPr lvl="1">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57569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C43D902-4A86-466D-8163-F975677D0B87}"/>
              </a:ext>
            </a:extLst>
          </p:cNvPr>
          <p:cNvGraphicFramePr>
            <a:graphicFrameLocks/>
          </p:cNvGraphicFramePr>
          <p:nvPr/>
        </p:nvGraphicFramePr>
        <p:xfrm>
          <a:off x="795648" y="320634"/>
          <a:ext cx="8027718" cy="628204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15510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4771D14B-E43E-4DA0-AEE0-747C3CF03418}"/>
              </a:ext>
            </a:extLst>
          </p:cNvPr>
          <p:cNvGraphicFramePr>
            <a:graphicFrameLocks/>
          </p:cNvGraphicFramePr>
          <p:nvPr/>
        </p:nvGraphicFramePr>
        <p:xfrm>
          <a:off x="633846" y="249383"/>
          <a:ext cx="8042564" cy="63176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1188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28D49-BB7C-B949-A794-6CC2BF041297}"/>
              </a:ext>
            </a:extLst>
          </p:cNvPr>
          <p:cNvSpPr txBox="1"/>
          <p:nvPr/>
        </p:nvSpPr>
        <p:spPr>
          <a:xfrm>
            <a:off x="676895" y="1490365"/>
            <a:ext cx="4627413" cy="2431435"/>
          </a:xfrm>
          <a:prstGeom prst="rect">
            <a:avLst/>
          </a:prstGeom>
          <a:noFill/>
        </p:spPr>
        <p:txBody>
          <a:bodyPr wrap="square" rtlCol="0">
            <a:spAutoFit/>
          </a:bodyPr>
          <a:lstStyle/>
          <a:p>
            <a:endParaRPr lang="en-GB" sz="2800" b="1" dirty="0">
              <a:solidFill>
                <a:srgbClr val="00B0F0"/>
              </a:solidFill>
              <a:latin typeface="Arial" panose="020B0604020202020204" pitchFamily="34" charset="0"/>
              <a:cs typeface="Arial" panose="020B0604020202020204" pitchFamily="34" charset="0"/>
            </a:endParaRPr>
          </a:p>
          <a:p>
            <a:endParaRPr lang="en-GB" sz="2800" b="1" dirty="0">
              <a:solidFill>
                <a:srgbClr val="00B0F0"/>
              </a:solidFill>
              <a:latin typeface="Arial" panose="020B0604020202020204" pitchFamily="34" charset="0"/>
              <a:cs typeface="Arial" panose="020B0604020202020204" pitchFamily="34" charset="0"/>
            </a:endParaRPr>
          </a:p>
          <a:p>
            <a:r>
              <a:rPr lang="en-GB" sz="2800" b="1" dirty="0">
                <a:solidFill>
                  <a:srgbClr val="00B0F0"/>
                </a:solidFill>
                <a:latin typeface="Arial" panose="020B0604020202020204" pitchFamily="34" charset="0"/>
                <a:cs typeface="Arial" panose="020B0604020202020204" pitchFamily="34" charset="0"/>
              </a:rPr>
              <a:t>2) Trying to track the impact of the pandemic</a:t>
            </a:r>
            <a:endParaRPr lang="en-GB" sz="3200" dirty="0">
              <a:solidFill>
                <a:srgbClr val="00B0F0"/>
              </a:solidFill>
              <a:latin typeface="Arial" panose="020B0604020202020204" pitchFamily="34" charset="0"/>
              <a:cs typeface="Arial" panose="020B0604020202020204" pitchFamily="34" charset="0"/>
            </a:endParaRPr>
          </a:p>
          <a:p>
            <a:endParaRPr lang="en-US" sz="4000" dirty="0">
              <a:latin typeface="SerifaBEFOP-Roman" panose="02000505050000020003" pitchFamily="2" charset="0"/>
            </a:endParaRPr>
          </a:p>
        </p:txBody>
      </p:sp>
      <p:pic>
        <p:nvPicPr>
          <p:cNvPr id="5" name="Picture 4" descr="Logo for the People with learning disabilities and coronavirus research project">
            <a:extLst>
              <a:ext uri="{FF2B5EF4-FFF2-40B4-BE49-F238E27FC236}">
                <a16:creationId xmlns:a16="http://schemas.microsoft.com/office/drawing/2014/main" id="{47BBEB91-345B-4ABB-9ED4-00B0CB3C38C4}"/>
              </a:ext>
            </a:extLst>
          </p:cNvPr>
          <p:cNvPicPr>
            <a:picLocks noChangeAspect="1"/>
          </p:cNvPicPr>
          <p:nvPr/>
        </p:nvPicPr>
        <p:blipFill>
          <a:blip r:embed="rId3"/>
          <a:stretch>
            <a:fillRect/>
          </a:stretch>
        </p:blipFill>
        <p:spPr>
          <a:xfrm>
            <a:off x="5603386" y="1978738"/>
            <a:ext cx="3018225" cy="3996035"/>
          </a:xfrm>
          <a:prstGeom prst="rect">
            <a:avLst/>
          </a:prstGeom>
        </p:spPr>
      </p:pic>
    </p:spTree>
    <p:extLst>
      <p:ext uri="{BB962C8B-B14F-4D97-AF65-F5344CB8AC3E}">
        <p14:creationId xmlns:p14="http://schemas.microsoft.com/office/powerpoint/2010/main" val="2258915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55" y="365126"/>
            <a:ext cx="8136081" cy="1325563"/>
          </a:xfrm>
        </p:spPr>
        <p:txBody>
          <a:bodyPr>
            <a:normAutofit/>
          </a:bodyPr>
          <a:lstStyle/>
          <a:p>
            <a:r>
              <a:rPr lang="en-GB" sz="2800" b="1" dirty="0">
                <a:solidFill>
                  <a:srgbClr val="00B0F0"/>
                </a:solidFill>
                <a:latin typeface="Arial" panose="020B0604020202020204" pitchFamily="34" charset="0"/>
                <a:cs typeface="Arial" panose="020B0604020202020204" pitchFamily="34" charset="0"/>
              </a:rPr>
              <a:t>Tracking the impact of the pandemic – social care statistics</a:t>
            </a:r>
          </a:p>
        </p:txBody>
      </p:sp>
      <p:sp>
        <p:nvSpPr>
          <p:cNvPr id="3" name="Content Placeholder 2"/>
          <p:cNvSpPr>
            <a:spLocks noGrp="1"/>
          </p:cNvSpPr>
          <p:nvPr>
            <p:ph idx="1"/>
          </p:nvPr>
        </p:nvSpPr>
        <p:spPr>
          <a:xfrm>
            <a:off x="498764" y="1484416"/>
            <a:ext cx="8241475" cy="5125933"/>
          </a:xfrm>
        </p:spPr>
        <p:txBody>
          <a:bodyPr>
            <a:normAutofit/>
          </a:bodyPr>
          <a:lstStyle/>
          <a:p>
            <a:pPr>
              <a:lnSpc>
                <a:spcPct val="100000"/>
              </a:lnSpc>
            </a:pPr>
            <a:r>
              <a:rPr lang="en-GB" sz="2400" dirty="0">
                <a:solidFill>
                  <a:schemeClr val="bg2">
                    <a:lumMod val="50000"/>
                  </a:schemeClr>
                </a:solidFill>
              </a:rPr>
              <a:t>1,500 fewer adults with learning disabilities getting long-term social care in England at the end of March 2021 compared to the end of March 2020 (NHS Digital, 2021)</a:t>
            </a:r>
          </a:p>
          <a:p>
            <a:endParaRPr lang="en-GB" dirty="0"/>
          </a:p>
        </p:txBody>
      </p:sp>
      <p:graphicFrame>
        <p:nvGraphicFramePr>
          <p:cNvPr id="7" name="Chart 6">
            <a:extLst>
              <a:ext uri="{FF2B5EF4-FFF2-40B4-BE49-F238E27FC236}">
                <a16:creationId xmlns:a16="http://schemas.microsoft.com/office/drawing/2014/main" id="{38844101-64AC-4393-A5FA-89EF15A16292}"/>
              </a:ext>
            </a:extLst>
          </p:cNvPr>
          <p:cNvGraphicFramePr>
            <a:graphicFrameLocks/>
          </p:cNvGraphicFramePr>
          <p:nvPr/>
        </p:nvGraphicFramePr>
        <p:xfrm>
          <a:off x="841664" y="2790681"/>
          <a:ext cx="7419109" cy="36900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92529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55" y="365126"/>
            <a:ext cx="8136081" cy="1325563"/>
          </a:xfrm>
        </p:spPr>
        <p:txBody>
          <a:bodyPr>
            <a:normAutofit/>
          </a:bodyPr>
          <a:lstStyle/>
          <a:p>
            <a:r>
              <a:rPr lang="en-GB" sz="2800" b="1" dirty="0">
                <a:solidFill>
                  <a:srgbClr val="00B0F0"/>
                </a:solidFill>
                <a:latin typeface="Arial" panose="020B0604020202020204" pitchFamily="34" charset="0"/>
                <a:cs typeface="Arial" panose="020B0604020202020204" pitchFamily="34" charset="0"/>
              </a:rPr>
              <a:t>Tracking the impact of the pandemic – social care statistics</a:t>
            </a:r>
          </a:p>
        </p:txBody>
      </p:sp>
      <p:sp>
        <p:nvSpPr>
          <p:cNvPr id="3" name="Content Placeholder 2"/>
          <p:cNvSpPr>
            <a:spLocks noGrp="1"/>
          </p:cNvSpPr>
          <p:nvPr>
            <p:ph idx="1"/>
          </p:nvPr>
        </p:nvSpPr>
        <p:spPr>
          <a:xfrm>
            <a:off x="498764" y="1484416"/>
            <a:ext cx="8241475" cy="5125933"/>
          </a:xfrm>
        </p:spPr>
        <p:txBody>
          <a:bodyPr>
            <a:normAutofit/>
          </a:bodyPr>
          <a:lstStyle/>
          <a:p>
            <a:pPr>
              <a:lnSpc>
                <a:spcPct val="100000"/>
              </a:lnSpc>
            </a:pPr>
            <a:r>
              <a:rPr lang="en-GB" sz="2000" dirty="0">
                <a:solidFill>
                  <a:schemeClr val="bg2">
                    <a:lumMod val="50000"/>
                  </a:schemeClr>
                </a:solidFill>
              </a:rPr>
              <a:t>1,055 fewer adults with learning disabilities aged 18-64 in settled housing with family/friends in England in 2020/21 vs 2019/20 (NHS Digital, 2021)</a:t>
            </a:r>
          </a:p>
          <a:p>
            <a:endParaRPr lang="en-GB" dirty="0"/>
          </a:p>
        </p:txBody>
      </p:sp>
      <p:graphicFrame>
        <p:nvGraphicFramePr>
          <p:cNvPr id="5" name="Chart 4">
            <a:extLst>
              <a:ext uri="{FF2B5EF4-FFF2-40B4-BE49-F238E27FC236}">
                <a16:creationId xmlns:a16="http://schemas.microsoft.com/office/drawing/2014/main" id="{E1D4C354-DE2E-4017-9ADE-1B007FD3C1E9}"/>
              </a:ext>
            </a:extLst>
          </p:cNvPr>
          <p:cNvGraphicFramePr>
            <a:graphicFrameLocks/>
          </p:cNvGraphicFramePr>
          <p:nvPr>
            <p:extLst>
              <p:ext uri="{D42A27DB-BD31-4B8C-83A1-F6EECF244321}">
                <p14:modId xmlns:p14="http://schemas.microsoft.com/office/powerpoint/2010/main" val="1125190613"/>
              </p:ext>
            </p:extLst>
          </p:nvPr>
        </p:nvGraphicFramePr>
        <p:xfrm>
          <a:off x="696192" y="2213264"/>
          <a:ext cx="7637318" cy="46447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168500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7506"/>
            <a:ext cx="7756814" cy="2232562"/>
          </a:xfrm>
        </p:spPr>
        <p:txBody>
          <a:bodyPr>
            <a:normAutofit/>
          </a:bodyPr>
          <a:lstStyle/>
          <a:p>
            <a:pPr algn="ctr"/>
            <a:r>
              <a:rPr lang="en-GB" sz="3200" b="1" dirty="0">
                <a:solidFill>
                  <a:srgbClr val="00B0F0"/>
                </a:solidFill>
                <a:latin typeface="Arial" panose="020B0604020202020204" pitchFamily="34" charset="0"/>
                <a:cs typeface="Arial" panose="020B0604020202020204" pitchFamily="34" charset="0"/>
              </a:rPr>
              <a:t>Tracking the impact of the pandemic:</a:t>
            </a:r>
            <a:br>
              <a:rPr lang="en-GB" sz="3200" b="1" dirty="0">
                <a:solidFill>
                  <a:srgbClr val="00B0F0"/>
                </a:solidFill>
                <a:latin typeface="Arial" panose="020B0604020202020204" pitchFamily="34" charset="0"/>
                <a:cs typeface="Arial" panose="020B0604020202020204" pitchFamily="34" charset="0"/>
              </a:rPr>
            </a:br>
            <a:r>
              <a:rPr lang="en-GB" sz="3200" b="1" dirty="0">
                <a:solidFill>
                  <a:srgbClr val="00B0F0"/>
                </a:solidFill>
                <a:latin typeface="Arial" panose="020B0604020202020204" pitchFamily="34" charset="0"/>
                <a:cs typeface="Arial" panose="020B0604020202020204" pitchFamily="34" charset="0"/>
              </a:rPr>
              <a:t>The Coronavirus and people with learning disabilities project</a:t>
            </a:r>
          </a:p>
        </p:txBody>
      </p:sp>
      <p:sp>
        <p:nvSpPr>
          <p:cNvPr id="3" name="Content Placeholder 2"/>
          <p:cNvSpPr>
            <a:spLocks noGrp="1"/>
          </p:cNvSpPr>
          <p:nvPr>
            <p:ph idx="1"/>
          </p:nvPr>
        </p:nvSpPr>
        <p:spPr>
          <a:xfrm>
            <a:off x="628650" y="2706220"/>
            <a:ext cx="8172450" cy="2783753"/>
          </a:xfrm>
        </p:spPr>
        <p:txBody>
          <a:bodyPr>
            <a:noAutofit/>
          </a:bodyPr>
          <a:lstStyle/>
          <a:p>
            <a:pPr marL="457200" lvl="1" indent="0">
              <a:lnSpc>
                <a:spcPct val="100000"/>
              </a:lnSpc>
              <a:buNone/>
            </a:pPr>
            <a:endParaRPr lang="en-GB" sz="1600" dirty="0">
              <a:latin typeface="Arial" panose="020B0604020202020204" pitchFamily="34" charset="0"/>
              <a:cs typeface="Arial" panose="020B0604020202020204" pitchFamily="34" charset="0"/>
            </a:endParaRPr>
          </a:p>
          <a:p>
            <a:pPr marL="457200" lvl="1" indent="0">
              <a:lnSpc>
                <a:spcPct val="100000"/>
              </a:lnSpc>
              <a:buNone/>
            </a:pPr>
            <a:endParaRPr lang="en-GB" sz="1600" dirty="0">
              <a:latin typeface="Arial" panose="020B0604020202020204" pitchFamily="34" charset="0"/>
              <a:cs typeface="Arial" panose="020B0604020202020204" pitchFamily="34" charset="0"/>
            </a:endParaRPr>
          </a:p>
          <a:p>
            <a:pPr marL="457200" lvl="1" indent="0">
              <a:lnSpc>
                <a:spcPct val="100000"/>
              </a:lnSpc>
              <a:buNone/>
            </a:pPr>
            <a:endParaRPr lang="en-GB" sz="1600" dirty="0">
              <a:latin typeface="Arial" panose="020B0604020202020204" pitchFamily="34" charset="0"/>
              <a:cs typeface="Arial" panose="020B0604020202020204" pitchFamily="34" charset="0"/>
            </a:endParaRPr>
          </a:p>
          <a:p>
            <a:pPr marL="457200" lvl="1" indent="0">
              <a:lnSpc>
                <a:spcPct val="100000"/>
              </a:lnSpc>
              <a:buNone/>
            </a:pPr>
            <a:endParaRPr lang="en-GB" sz="1600" dirty="0">
              <a:latin typeface="Arial" panose="020B0604020202020204" pitchFamily="34" charset="0"/>
              <a:cs typeface="Arial" panose="020B0604020202020204" pitchFamily="34" charset="0"/>
            </a:endParaRPr>
          </a:p>
          <a:p>
            <a:pPr marL="457200" lvl="1" indent="0">
              <a:lnSpc>
                <a:spcPct val="100000"/>
              </a:lnSpc>
              <a:buNone/>
            </a:pPr>
            <a:endParaRPr lang="en-GB" sz="1600" dirty="0">
              <a:latin typeface="Arial" panose="020B0604020202020204" pitchFamily="34" charset="0"/>
              <a:cs typeface="Arial" panose="020B0604020202020204" pitchFamily="34" charset="0"/>
            </a:endParaRPr>
          </a:p>
          <a:p>
            <a:pPr marL="457200" lvl="1" indent="0">
              <a:lnSpc>
                <a:spcPct val="100000"/>
              </a:lnSpc>
              <a:buNone/>
            </a:pPr>
            <a:endParaRPr lang="en-GB" sz="1600" dirty="0">
              <a:latin typeface="Arial" panose="020B0604020202020204" pitchFamily="34" charset="0"/>
              <a:cs typeface="Arial" panose="020B0604020202020204" pitchFamily="34" charset="0"/>
            </a:endParaRPr>
          </a:p>
          <a:p>
            <a:pPr marL="457200" lvl="1" indent="0">
              <a:lnSpc>
                <a:spcPct val="100000"/>
              </a:lnSpc>
              <a:buNone/>
            </a:pPr>
            <a:endParaRPr lang="en-GB" sz="1600" dirty="0">
              <a:latin typeface="Arial" panose="020B0604020202020204" pitchFamily="34" charset="0"/>
              <a:cs typeface="Arial" panose="020B0604020202020204" pitchFamily="34" charset="0"/>
            </a:endParaRPr>
          </a:p>
          <a:p>
            <a:pPr marL="457200" lvl="1" indent="0">
              <a:lnSpc>
                <a:spcPct val="100000"/>
              </a:lnSpc>
              <a:buNone/>
            </a:pPr>
            <a:endParaRPr lang="en-GB" sz="1600" dirty="0">
              <a:latin typeface="Arial" panose="020B0604020202020204" pitchFamily="34" charset="0"/>
              <a:cs typeface="Arial" panose="020B0604020202020204" pitchFamily="34" charset="0"/>
            </a:endParaRPr>
          </a:p>
          <a:p>
            <a:pPr marL="457200" lvl="1" indent="0">
              <a:lnSpc>
                <a:spcPct val="100000"/>
              </a:lnSpc>
              <a:buNone/>
            </a:pPr>
            <a:endParaRPr lang="en-GB" sz="1600" dirty="0">
              <a:latin typeface="Arial" panose="020B0604020202020204" pitchFamily="34" charset="0"/>
              <a:cs typeface="Arial" panose="020B0604020202020204" pitchFamily="34" charset="0"/>
            </a:endParaRPr>
          </a:p>
          <a:p>
            <a:pPr marL="457200" lvl="1" indent="0">
              <a:lnSpc>
                <a:spcPct val="100000"/>
              </a:lnSpc>
              <a:buNone/>
            </a:pPr>
            <a:endParaRPr lang="en-GB" sz="1600" dirty="0">
              <a:latin typeface="Arial" panose="020B0604020202020204" pitchFamily="34" charset="0"/>
              <a:cs typeface="Arial" panose="020B0604020202020204" pitchFamily="34" charset="0"/>
            </a:endParaRPr>
          </a:p>
          <a:p>
            <a:pPr marL="457200" lvl="1" indent="0">
              <a:lnSpc>
                <a:spcPct val="100000"/>
              </a:lnSpc>
              <a:buNone/>
            </a:pPr>
            <a:endParaRPr lang="en-GB" sz="1600" dirty="0">
              <a:latin typeface="Arial" panose="020B0604020202020204" pitchFamily="34" charset="0"/>
              <a:cs typeface="Arial" panose="020B0604020202020204" pitchFamily="34" charset="0"/>
            </a:endParaRPr>
          </a:p>
          <a:p>
            <a:pPr marL="457200" lvl="1" indent="0" algn="ctr">
              <a:lnSpc>
                <a:spcPct val="100000"/>
              </a:lnSpc>
              <a:buNone/>
            </a:pPr>
            <a:r>
              <a:rPr lang="en-GB" sz="2000" dirty="0">
                <a:latin typeface="Arial" panose="020B0604020202020204" pitchFamily="34" charset="0"/>
                <a:cs typeface="Arial" panose="020B0604020202020204" pitchFamily="34" charset="0"/>
                <a:hlinkClick r:id="rId2"/>
              </a:rPr>
              <a:t>https://warwick.ac.uk/fac/soc/cedar/covid19-learningdisability</a:t>
            </a:r>
            <a:r>
              <a:rPr lang="en-GB" sz="2000" dirty="0">
                <a:latin typeface="Arial" panose="020B0604020202020204" pitchFamily="34" charset="0"/>
                <a:cs typeface="Arial" panose="020B0604020202020204" pitchFamily="34" charset="0"/>
              </a:rPr>
              <a:t> </a:t>
            </a:r>
          </a:p>
          <a:p>
            <a:pPr lvl="1">
              <a:lnSpc>
                <a:spcPct val="100000"/>
              </a:lnSpc>
            </a:pPr>
            <a:endParaRPr lang="en-GB" sz="1500" dirty="0">
              <a:latin typeface="Arial" panose="020B0604020202020204" pitchFamily="34" charset="0"/>
              <a:cs typeface="Arial" panose="020B0604020202020204" pitchFamily="34" charset="0"/>
            </a:endParaRPr>
          </a:p>
        </p:txBody>
      </p:sp>
      <p:pic>
        <p:nvPicPr>
          <p:cNvPr id="5" name="Picture 4" descr="A blue background with COVID virus pictures.&#10;&#10;The centre is a picture of the British Isles, with one COVID virus picture in each country. There are eight people around the picture of the British Isles." title="Project logo">
            <a:extLst>
              <a:ext uri="{FF2B5EF4-FFF2-40B4-BE49-F238E27FC236}">
                <a16:creationId xmlns:a16="http://schemas.microsoft.com/office/drawing/2014/main" id="{4307CFA6-2F4A-428E-A047-E1B775EC69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2816" y="2706220"/>
            <a:ext cx="5825833" cy="2533651"/>
          </a:xfrm>
          <a:prstGeom prst="rect">
            <a:avLst/>
          </a:prstGeom>
        </p:spPr>
      </p:pic>
    </p:spTree>
    <p:extLst>
      <p:ext uri="{BB962C8B-B14F-4D97-AF65-F5344CB8AC3E}">
        <p14:creationId xmlns:p14="http://schemas.microsoft.com/office/powerpoint/2010/main" val="259877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D8A4-DF29-40F8-A2CE-64AF5D1399C9}"/>
              </a:ext>
            </a:extLst>
          </p:cNvPr>
          <p:cNvSpPr>
            <a:spLocks noGrp="1"/>
          </p:cNvSpPr>
          <p:nvPr>
            <p:ph type="title"/>
          </p:nvPr>
        </p:nvSpPr>
        <p:spPr/>
        <p:txBody>
          <a:bodyPr>
            <a:normAutofit/>
          </a:bodyPr>
          <a:lstStyle/>
          <a:p>
            <a:r>
              <a:rPr lang="en-GB" sz="3600" b="1" dirty="0">
                <a:solidFill>
                  <a:srgbClr val="00B0F0"/>
                </a:solidFill>
                <a:latin typeface="Arial" panose="020B0604020202020204" pitchFamily="34" charset="0"/>
                <a:cs typeface="Arial" panose="020B0604020202020204" pitchFamily="34" charset="0"/>
              </a:rPr>
              <a:t>The project</a:t>
            </a:r>
          </a:p>
        </p:txBody>
      </p:sp>
      <p:sp>
        <p:nvSpPr>
          <p:cNvPr id="3" name="Content Placeholder 2"/>
          <p:cNvSpPr>
            <a:spLocks noGrp="1"/>
          </p:cNvSpPr>
          <p:nvPr>
            <p:ph idx="1"/>
          </p:nvPr>
        </p:nvSpPr>
        <p:spPr/>
        <p:txBody>
          <a:bodyPr>
            <a:noAutofit/>
          </a:bodyPr>
          <a:lstStyle/>
          <a:p>
            <a:r>
              <a:rPr lang="en-GB" sz="1800" dirty="0">
                <a:solidFill>
                  <a:schemeClr val="bg2">
                    <a:lumMod val="50000"/>
                  </a:schemeClr>
                </a:solidFill>
                <a:latin typeface="Arial" panose="020B0604020202020204" pitchFamily="34" charset="0"/>
                <a:cs typeface="Arial" panose="020B0604020202020204" pitchFamily="34" charset="0"/>
              </a:rPr>
              <a:t>Trying to track people’s experiences, circumstances, and support throughout the pandemic</a:t>
            </a:r>
          </a:p>
          <a:p>
            <a:endParaRPr lang="en-GB" sz="1800" dirty="0">
              <a:solidFill>
                <a:schemeClr val="bg2">
                  <a:lumMod val="50000"/>
                </a:schemeClr>
              </a:solidFill>
              <a:latin typeface="Arial" panose="020B0604020202020204" pitchFamily="34" charset="0"/>
              <a:cs typeface="Arial" panose="020B0604020202020204" pitchFamily="34" charset="0"/>
            </a:endParaRPr>
          </a:p>
          <a:p>
            <a:r>
              <a:rPr lang="en-GB" sz="1800" dirty="0">
                <a:solidFill>
                  <a:schemeClr val="bg2">
                    <a:lumMod val="50000"/>
                  </a:schemeClr>
                </a:solidFill>
                <a:latin typeface="Arial" panose="020B0604020202020204" pitchFamily="34" charset="0"/>
                <a:cs typeface="Arial" panose="020B0604020202020204" pitchFamily="34" charset="0"/>
              </a:rPr>
              <a:t>Trying to make sure questions are relevant to policy-makers, groups of people with learning disabilities, family members, across the UK</a:t>
            </a:r>
          </a:p>
          <a:p>
            <a:endParaRPr lang="en-GB" sz="1800" dirty="0">
              <a:solidFill>
                <a:schemeClr val="bg2">
                  <a:lumMod val="50000"/>
                </a:schemeClr>
              </a:solidFill>
              <a:latin typeface="Arial" panose="020B0604020202020204" pitchFamily="34" charset="0"/>
              <a:cs typeface="Arial" panose="020B0604020202020204" pitchFamily="34" charset="0"/>
            </a:endParaRPr>
          </a:p>
          <a:p>
            <a:r>
              <a:rPr lang="en-GB" sz="1800" dirty="0">
                <a:solidFill>
                  <a:schemeClr val="bg2">
                    <a:lumMod val="50000"/>
                  </a:schemeClr>
                </a:solidFill>
                <a:latin typeface="Arial" panose="020B0604020202020204" pitchFamily="34" charset="0"/>
                <a:cs typeface="Arial" panose="020B0604020202020204" pitchFamily="34" charset="0"/>
              </a:rPr>
              <a:t>Trying to get information public quickly for multiple groups of people to use</a:t>
            </a:r>
          </a:p>
          <a:p>
            <a:endParaRPr lang="en-GB" sz="1800" dirty="0">
              <a:solidFill>
                <a:schemeClr val="bg2">
                  <a:lumMod val="50000"/>
                </a:schemeClr>
              </a:solidFill>
              <a:latin typeface="Arial" panose="020B0604020202020204" pitchFamily="34" charset="0"/>
              <a:cs typeface="Arial" panose="020B0604020202020204" pitchFamily="34" charset="0"/>
            </a:endParaRPr>
          </a:p>
          <a:p>
            <a:r>
              <a:rPr lang="en-GB" sz="1800" dirty="0">
                <a:solidFill>
                  <a:schemeClr val="bg2">
                    <a:lumMod val="50000"/>
                  </a:schemeClr>
                </a:solidFill>
                <a:latin typeface="Arial" panose="020B0604020202020204" pitchFamily="34" charset="0"/>
                <a:cs typeface="Arial" panose="020B0604020202020204" pitchFamily="34" charset="0"/>
              </a:rPr>
              <a:t>Project website </a:t>
            </a:r>
            <a:r>
              <a:rPr lang="en-GB" sz="1800" dirty="0">
                <a:solidFill>
                  <a:schemeClr val="bg2">
                    <a:lumMod val="50000"/>
                  </a:schemeClr>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https://warwick.ac.uk/fac/soc/cedar/covid19-learningdisability</a:t>
            </a:r>
            <a:r>
              <a:rPr lang="en-GB" sz="1800" dirty="0">
                <a:solidFill>
                  <a:schemeClr val="bg2">
                    <a:lumMod val="50000"/>
                  </a:schemeClr>
                </a:solidFill>
                <a:latin typeface="Arial" panose="020B0604020202020204" pitchFamily="34" charset="0"/>
                <a:cs typeface="Arial" panose="020B0604020202020204" pitchFamily="34" charset="0"/>
              </a:rPr>
              <a:t> </a:t>
            </a:r>
          </a:p>
        </p:txBody>
      </p:sp>
      <p:pic>
        <p:nvPicPr>
          <p:cNvPr id="4" name="Picture 2" descr="A picture of the British Isles, with one COVID virus picture in each country. There are eight people around the picture of the British Isles." title="Project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42075" y="167084"/>
            <a:ext cx="1535906" cy="172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9680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descr="https://carerfriendly.co.uk/wp-content/uploads/2020/10/AWF-Logo.jpg"/>
          <p:cNvSpPr>
            <a:spLocks noChangeAspect="1" noChangeArrowheads="1"/>
          </p:cNvSpPr>
          <p:nvPr/>
        </p:nvSpPr>
        <p:spPr bwMode="auto">
          <a:xfrm>
            <a:off x="116681" y="748903"/>
            <a:ext cx="2678277" cy="26782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pic>
        <p:nvPicPr>
          <p:cNvPr id="5" name="Picture 4" descr="A screenshot of a computer&#10;&#10;Description automatically generated with medium confidence">
            <a:extLst>
              <a:ext uri="{FF2B5EF4-FFF2-40B4-BE49-F238E27FC236}">
                <a16:creationId xmlns:a16="http://schemas.microsoft.com/office/drawing/2014/main" id="{DD80EB5C-1E54-4776-B541-A1A1D20CB7E6}"/>
              </a:ext>
            </a:extLst>
          </p:cNvPr>
          <p:cNvPicPr>
            <a:picLocks noChangeAspect="1"/>
          </p:cNvPicPr>
          <p:nvPr/>
        </p:nvPicPr>
        <p:blipFill>
          <a:blip r:embed="rId2"/>
          <a:stretch>
            <a:fillRect/>
          </a:stretch>
        </p:blipFill>
        <p:spPr>
          <a:xfrm>
            <a:off x="89862" y="642548"/>
            <a:ext cx="8964276" cy="5572903"/>
          </a:xfrm>
          <a:prstGeom prst="rect">
            <a:avLst/>
          </a:prstGeom>
        </p:spPr>
      </p:pic>
    </p:spTree>
    <p:extLst>
      <p:ext uri="{BB962C8B-B14F-4D97-AF65-F5344CB8AC3E}">
        <p14:creationId xmlns:p14="http://schemas.microsoft.com/office/powerpoint/2010/main" val="2440709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28D49-BB7C-B949-A794-6CC2BF041297}"/>
              </a:ext>
            </a:extLst>
          </p:cNvPr>
          <p:cNvSpPr txBox="1"/>
          <p:nvPr/>
        </p:nvSpPr>
        <p:spPr>
          <a:xfrm>
            <a:off x="676895" y="1490365"/>
            <a:ext cx="4926491" cy="5016758"/>
          </a:xfrm>
          <a:prstGeom prst="rect">
            <a:avLst/>
          </a:prstGeom>
          <a:noFill/>
        </p:spPr>
        <p:txBody>
          <a:bodyPr wrap="square" rtlCol="0">
            <a:spAutoFit/>
          </a:bodyPr>
          <a:lstStyle/>
          <a:p>
            <a:pPr marL="514350" indent="-514350">
              <a:buAutoNum type="arabicParenR"/>
            </a:pPr>
            <a:r>
              <a:rPr lang="en-GB" sz="2800" b="1" dirty="0">
                <a:solidFill>
                  <a:srgbClr val="00B0F0"/>
                </a:solidFill>
                <a:latin typeface="Arial" panose="020B0604020202020204" pitchFamily="34" charset="0"/>
                <a:cs typeface="Arial" panose="020B0604020202020204" pitchFamily="34" charset="0"/>
              </a:rPr>
              <a:t>People with learning disabilities and the COVID-19 pandemic – peaks and consequences</a:t>
            </a:r>
          </a:p>
          <a:p>
            <a:pPr marL="514350" indent="-514350">
              <a:buAutoNum type="arabicParenR"/>
            </a:pPr>
            <a:endParaRPr lang="en-GB" sz="2800" b="1" dirty="0">
              <a:solidFill>
                <a:srgbClr val="00B0F0"/>
              </a:solidFill>
              <a:latin typeface="Arial" panose="020B0604020202020204" pitchFamily="34" charset="0"/>
              <a:cs typeface="Arial" panose="020B0604020202020204" pitchFamily="34" charset="0"/>
            </a:endParaRPr>
          </a:p>
          <a:p>
            <a:pPr marL="514350" indent="-514350">
              <a:buAutoNum type="arabicParenR"/>
            </a:pPr>
            <a:r>
              <a:rPr lang="en-GB" sz="2800" b="1" dirty="0">
                <a:solidFill>
                  <a:srgbClr val="00B0F0"/>
                </a:solidFill>
                <a:latin typeface="Arial" panose="020B0604020202020204" pitchFamily="34" charset="0"/>
                <a:cs typeface="Arial" panose="020B0604020202020204" pitchFamily="34" charset="0"/>
              </a:rPr>
              <a:t>Trying to track the impact of the pandemic</a:t>
            </a:r>
          </a:p>
          <a:p>
            <a:pPr marL="514350" indent="-514350">
              <a:buAutoNum type="arabicParenR"/>
            </a:pPr>
            <a:endParaRPr lang="en-GB" sz="2800" b="1" dirty="0">
              <a:solidFill>
                <a:srgbClr val="00B0F0"/>
              </a:solidFill>
              <a:latin typeface="Arial" panose="020B0604020202020204" pitchFamily="34" charset="0"/>
              <a:cs typeface="Arial" panose="020B0604020202020204" pitchFamily="34" charset="0"/>
            </a:endParaRPr>
          </a:p>
          <a:p>
            <a:pPr marL="514350" indent="-514350">
              <a:buAutoNum type="arabicParenR"/>
            </a:pPr>
            <a:r>
              <a:rPr lang="en-GB" sz="2800" b="1" dirty="0">
                <a:solidFill>
                  <a:srgbClr val="00B0F0"/>
                </a:solidFill>
                <a:latin typeface="Arial" panose="020B0604020202020204" pitchFamily="34" charset="0"/>
                <a:cs typeface="Arial" panose="020B0604020202020204" pitchFamily="34" charset="0"/>
              </a:rPr>
              <a:t>What next?</a:t>
            </a:r>
            <a:endParaRPr lang="en-GB" sz="3200" dirty="0">
              <a:solidFill>
                <a:srgbClr val="00B0F0"/>
              </a:solidFill>
              <a:latin typeface="Arial" panose="020B0604020202020204" pitchFamily="34" charset="0"/>
              <a:cs typeface="Arial" panose="020B0604020202020204" pitchFamily="34" charset="0"/>
            </a:endParaRPr>
          </a:p>
          <a:p>
            <a:endParaRPr lang="en-US" sz="4000" dirty="0">
              <a:latin typeface="SerifaBEFOP-Roman" panose="02000505050000020003" pitchFamily="2" charset="0"/>
            </a:endParaRPr>
          </a:p>
        </p:txBody>
      </p:sp>
      <p:pic>
        <p:nvPicPr>
          <p:cNvPr id="5" name="Picture 4" descr="Logo for the People with learning disabilities and coronavirus research project">
            <a:extLst>
              <a:ext uri="{FF2B5EF4-FFF2-40B4-BE49-F238E27FC236}">
                <a16:creationId xmlns:a16="http://schemas.microsoft.com/office/drawing/2014/main" id="{47BBEB91-345B-4ABB-9ED4-00B0CB3C38C4}"/>
              </a:ext>
            </a:extLst>
          </p:cNvPr>
          <p:cNvPicPr>
            <a:picLocks noChangeAspect="1"/>
          </p:cNvPicPr>
          <p:nvPr/>
        </p:nvPicPr>
        <p:blipFill>
          <a:blip r:embed="rId3"/>
          <a:stretch>
            <a:fillRect/>
          </a:stretch>
        </p:blipFill>
        <p:spPr>
          <a:xfrm>
            <a:off x="5603386" y="1978738"/>
            <a:ext cx="3018225" cy="3996035"/>
          </a:xfrm>
          <a:prstGeom prst="rect">
            <a:avLst/>
          </a:prstGeom>
        </p:spPr>
      </p:pic>
    </p:spTree>
    <p:extLst>
      <p:ext uri="{BB962C8B-B14F-4D97-AF65-F5344CB8AC3E}">
        <p14:creationId xmlns:p14="http://schemas.microsoft.com/office/powerpoint/2010/main" val="2417974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AutoShape 20" descr="https://carerfriendly.co.uk/wp-content/uploads/2020/10/AWF-Logo.jpg"/>
          <p:cNvSpPr>
            <a:spLocks noChangeAspect="1" noChangeArrowheads="1"/>
          </p:cNvSpPr>
          <p:nvPr/>
        </p:nvSpPr>
        <p:spPr bwMode="auto">
          <a:xfrm>
            <a:off x="116681" y="748903"/>
            <a:ext cx="2678277" cy="267828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GB" sz="1350" dirty="0"/>
          </a:p>
        </p:txBody>
      </p:sp>
      <p:grpSp>
        <p:nvGrpSpPr>
          <p:cNvPr id="43" name="Group 42" descr="Third line of logos" title="Third line of logos"/>
          <p:cNvGrpSpPr/>
          <p:nvPr/>
        </p:nvGrpSpPr>
        <p:grpSpPr>
          <a:xfrm>
            <a:off x="116682" y="4308542"/>
            <a:ext cx="9017618" cy="987645"/>
            <a:chOff x="108372" y="5410128"/>
            <a:chExt cx="12023491" cy="1316860"/>
          </a:xfrm>
        </p:grpSpPr>
        <p:pic>
          <p:nvPicPr>
            <p:cNvPr id="27" name="Picture 26" descr="University of Kent logo" title="University of Kent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7525" y="5558793"/>
              <a:ext cx="1511024" cy="1019530"/>
            </a:xfrm>
            <a:prstGeom prst="rect">
              <a:avLst/>
            </a:prstGeom>
          </p:spPr>
        </p:pic>
        <p:pic>
          <p:nvPicPr>
            <p:cNvPr id="28" name="Picture 27" descr="University of Glasgow logo" title="University of Glasgow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3607" y="5616567"/>
              <a:ext cx="1653797" cy="903982"/>
            </a:xfrm>
            <a:prstGeom prst="rect">
              <a:avLst/>
            </a:prstGeom>
          </p:spPr>
        </p:pic>
        <p:pic>
          <p:nvPicPr>
            <p:cNvPr id="30" name="Picture 29" descr="University of Bristol logo" title="University of Bristol logo"/>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372" y="5774293"/>
              <a:ext cx="2036778" cy="588531"/>
            </a:xfrm>
            <a:prstGeom prst="rect">
              <a:avLst/>
            </a:prstGeom>
          </p:spPr>
        </p:pic>
        <p:pic>
          <p:nvPicPr>
            <p:cNvPr id="23" name="Picture 22" descr="Ulster University logo" title="Ulster University logo"/>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8007" y="5661472"/>
              <a:ext cx="1472335" cy="814172"/>
            </a:xfrm>
            <a:prstGeom prst="rect">
              <a:avLst/>
            </a:prstGeom>
          </p:spPr>
        </p:pic>
        <p:pic>
          <p:nvPicPr>
            <p:cNvPr id="24" name="Picture 23" descr="UCL logo" title="UCL logo"/>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75271" y="5790499"/>
              <a:ext cx="1898215" cy="556118"/>
            </a:xfrm>
            <a:prstGeom prst="rect">
              <a:avLst/>
            </a:prstGeom>
          </p:spPr>
        </p:pic>
        <p:pic>
          <p:nvPicPr>
            <p:cNvPr id="31" name="Picture 30" descr="University of South Wales logo" title="University of South Wales logo"/>
            <p:cNvPicPr>
              <a:picLocks noChangeAspect="1"/>
            </p:cNvPicPr>
            <p:nvPr/>
          </p:nvPicPr>
          <p:blipFill rotWithShape="1">
            <a:blip r:embed="rId7">
              <a:extLst>
                <a:ext uri="{28A0092B-C50C-407E-A947-70E740481C1C}">
                  <a14:useLocalDpi xmlns:a14="http://schemas.microsoft.com/office/drawing/2010/main" val="0"/>
                </a:ext>
              </a:extLst>
            </a:blip>
            <a:srcRect l="20186" t="21249" r="14949" b="22346"/>
            <a:stretch/>
          </p:blipFill>
          <p:spPr>
            <a:xfrm>
              <a:off x="7728670" y="5508029"/>
              <a:ext cx="1289216" cy="1121058"/>
            </a:xfrm>
            <a:prstGeom prst="rect">
              <a:avLst/>
            </a:prstGeom>
          </p:spPr>
        </p:pic>
        <p:pic>
          <p:nvPicPr>
            <p:cNvPr id="32" name="Picture 31" descr="University of Warwick logo" title="University of Warwick logo"/>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750464" y="5410128"/>
              <a:ext cx="1381399" cy="1316860"/>
            </a:xfrm>
            <a:prstGeom prst="rect">
              <a:avLst/>
            </a:prstGeom>
          </p:spPr>
        </p:pic>
      </p:grpSp>
      <p:grpSp>
        <p:nvGrpSpPr>
          <p:cNvPr id="45" name="Group 44" descr="Second line of logos" title="Second line of logos"/>
          <p:cNvGrpSpPr/>
          <p:nvPr/>
        </p:nvGrpSpPr>
        <p:grpSpPr>
          <a:xfrm>
            <a:off x="258088" y="2885020"/>
            <a:ext cx="8734805" cy="1021216"/>
            <a:chOff x="188178" y="4034075"/>
            <a:chExt cx="11646406" cy="1361621"/>
          </a:xfrm>
        </p:grpSpPr>
        <p:pic>
          <p:nvPicPr>
            <p:cNvPr id="25" name="Picture 24" descr="NDTI logo" title="NDTI logo"/>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62723" y="4536130"/>
              <a:ext cx="1625956" cy="812978"/>
            </a:xfrm>
            <a:prstGeom prst="rect">
              <a:avLst/>
            </a:prstGeom>
          </p:spPr>
        </p:pic>
        <p:pic>
          <p:nvPicPr>
            <p:cNvPr id="26" name="Picture 25" descr="Manchester Metropolitan University logo" title="Manchester Metropolitan University logo"/>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88178" y="4536130"/>
              <a:ext cx="1883076" cy="720000"/>
            </a:xfrm>
            <a:prstGeom prst="rect">
              <a:avLst/>
            </a:prstGeom>
          </p:spPr>
        </p:pic>
        <p:pic>
          <p:nvPicPr>
            <p:cNvPr id="4104" name="Picture 8" descr="PAMIS logo" title="PAMIS logo"/>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66791" y="4519662"/>
              <a:ext cx="1600012" cy="641208"/>
            </a:xfrm>
            <a:prstGeom prst="rect">
              <a:avLst/>
            </a:prstGeom>
            <a:noFill/>
            <a:extLst>
              <a:ext uri="{909E8E84-426E-40DD-AFC4-6F175D3DCCD1}">
                <a14:hiddenFill xmlns:a14="http://schemas.microsoft.com/office/drawing/2010/main">
                  <a:solidFill>
                    <a:srgbClr val="FFFFFF"/>
                  </a:solidFill>
                </a14:hiddenFill>
              </a:ext>
            </a:extLst>
          </p:spPr>
        </p:pic>
        <p:pic>
          <p:nvPicPr>
            <p:cNvPr id="4122" name="Picture 26" descr="Mencap NI logo" title="Mencap NI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218438" y="4489821"/>
              <a:ext cx="1486726" cy="9058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PMLD Link logo" title="PMLD Link logo"/>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27165" t="19019" r="28760" b="16499"/>
            <a:stretch/>
          </p:blipFill>
          <p:spPr bwMode="auto">
            <a:xfrm>
              <a:off x="7540335" y="4146587"/>
              <a:ext cx="970778" cy="118355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Scottish Commission for Learning Disability logo" title="Scottish Commission for Learning Disability logo"/>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850516" y="4034075"/>
              <a:ext cx="984068" cy="1306842"/>
            </a:xfrm>
            <a:prstGeom prst="rect">
              <a:avLst/>
            </a:prstGeom>
            <a:noFill/>
            <a:extLst>
              <a:ext uri="{909E8E84-426E-40DD-AFC4-6F175D3DCCD1}">
                <a14:hiddenFill xmlns:a14="http://schemas.microsoft.com/office/drawing/2010/main">
                  <a:solidFill>
                    <a:srgbClr val="FFFFFF"/>
                  </a:solidFill>
                </a14:hiddenFill>
              </a:ext>
            </a:extLst>
          </p:spPr>
        </p:pic>
        <p:pic>
          <p:nvPicPr>
            <p:cNvPr id="4124" name="Picture 28" descr="Positive Futures logo" title="Positive Futures logo"/>
            <p:cNvPicPr>
              <a:picLocks noChangeAspect="1" noChangeArrowheads="1"/>
            </p:cNvPicPr>
            <p:nvPr/>
          </p:nvPicPr>
          <p:blipFill rotWithShape="1">
            <a:blip r:embed="rId15">
              <a:extLst>
                <a:ext uri="{28A0092B-C50C-407E-A947-70E740481C1C}">
                  <a14:useLocalDpi xmlns:a14="http://schemas.microsoft.com/office/drawing/2010/main" val="0"/>
                </a:ext>
              </a:extLst>
            </a:blip>
            <a:srcRect t="33510" b="29811"/>
            <a:stretch/>
          </p:blipFill>
          <p:spPr bwMode="auto">
            <a:xfrm>
              <a:off x="8682275" y="4388977"/>
              <a:ext cx="2168241" cy="79529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87723" y="1717210"/>
            <a:ext cx="8562247" cy="922826"/>
            <a:chOff x="516963" y="1146614"/>
            <a:chExt cx="11416329" cy="1230434"/>
          </a:xfrm>
        </p:grpSpPr>
        <p:grpSp>
          <p:nvGrpSpPr>
            <p:cNvPr id="44" name="Group 43" descr="First line of logos" title="First line of logos"/>
            <p:cNvGrpSpPr/>
            <p:nvPr/>
          </p:nvGrpSpPr>
          <p:grpSpPr>
            <a:xfrm>
              <a:off x="516963" y="1146614"/>
              <a:ext cx="11416329" cy="1230434"/>
              <a:chOff x="525543" y="2995073"/>
              <a:chExt cx="11416329" cy="1230434"/>
            </a:xfrm>
          </p:grpSpPr>
          <p:pic>
            <p:nvPicPr>
              <p:cNvPr id="29" name="Picture 28" descr="Cardiff University logo" title="Cardiff University logo"/>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559799" y="3099585"/>
                <a:ext cx="1063968" cy="1021410"/>
              </a:xfrm>
              <a:prstGeom prst="rect">
                <a:avLst/>
              </a:prstGeom>
            </p:spPr>
          </p:pic>
          <p:pic>
            <p:nvPicPr>
              <p:cNvPr id="4098" name="Picture 2" descr="Learning Disability England logo" title="Learning Disability England logo"/>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33649" y="2995073"/>
                <a:ext cx="1230434" cy="1230434"/>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Learning Disability Wales logo" title="Learning Disability Wales logo"/>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9930914" y="3211529"/>
                <a:ext cx="2010958" cy="797523"/>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All Wales Forum for Parents and Carers - Volunteer Cardiff logo" title="All Wales Forum for Parents and Carers - Volunteer Cardiff logo"/>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25543" y="3236480"/>
                <a:ext cx="2315043" cy="747620"/>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All Wales People 1st logo" title="All Wales People 1st logo"/>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107416" y="3017514"/>
                <a:ext cx="1185553" cy="1185553"/>
              </a:xfrm>
              <a:prstGeom prst="rect">
                <a:avLst/>
              </a:prstGeom>
              <a:noFill/>
              <a:extLst>
                <a:ext uri="{909E8E84-426E-40DD-AFC4-6F175D3DCCD1}">
                  <a14:hiddenFill xmlns:a14="http://schemas.microsoft.com/office/drawing/2010/main">
                    <a:solidFill>
                      <a:srgbClr val="FFFFFF"/>
                    </a:solidFill>
                  </a14:hiddenFill>
                </a:ext>
              </a:extLst>
            </p:spPr>
          </p:pic>
        </p:grpSp>
        <p:pic>
          <p:nvPicPr>
            <p:cNvPr id="2" name="Picture 1"/>
            <p:cNvPicPr>
              <a:picLocks noChangeAspect="1"/>
            </p:cNvPicPr>
            <p:nvPr/>
          </p:nvPicPr>
          <p:blipFill>
            <a:blip r:embed="rId21"/>
            <a:stretch>
              <a:fillRect/>
            </a:stretch>
          </p:blipFill>
          <p:spPr>
            <a:xfrm>
              <a:off x="5882017" y="1391945"/>
              <a:ext cx="2276222" cy="739772"/>
            </a:xfrm>
            <a:prstGeom prst="rect">
              <a:avLst/>
            </a:prstGeom>
          </p:spPr>
        </p:pic>
      </p:grpSp>
    </p:spTree>
    <p:extLst>
      <p:ext uri="{BB962C8B-B14F-4D97-AF65-F5344CB8AC3E}">
        <p14:creationId xmlns:p14="http://schemas.microsoft.com/office/powerpoint/2010/main" val="177153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6D8A4-DF29-40F8-A2CE-64AF5D1399C9}"/>
              </a:ext>
            </a:extLst>
          </p:cNvPr>
          <p:cNvSpPr>
            <a:spLocks noGrp="1"/>
          </p:cNvSpPr>
          <p:nvPr>
            <p:ph type="title"/>
          </p:nvPr>
        </p:nvSpPr>
        <p:spPr/>
        <p:txBody>
          <a:bodyPr>
            <a:normAutofit/>
          </a:bodyPr>
          <a:lstStyle/>
          <a:p>
            <a:r>
              <a:rPr lang="en-GB" sz="3600" b="1" dirty="0">
                <a:solidFill>
                  <a:srgbClr val="00B0F0"/>
                </a:solidFill>
                <a:latin typeface="Arial" panose="020B0604020202020204" pitchFamily="34" charset="0"/>
                <a:cs typeface="Arial" panose="020B0604020202020204" pitchFamily="34" charset="0"/>
              </a:rPr>
              <a:t>Disclaimer</a:t>
            </a:r>
          </a:p>
        </p:txBody>
      </p:sp>
      <p:sp>
        <p:nvSpPr>
          <p:cNvPr id="3" name="Content Placeholder 2"/>
          <p:cNvSpPr>
            <a:spLocks noGrp="1"/>
          </p:cNvSpPr>
          <p:nvPr>
            <p:ph idx="1"/>
          </p:nvPr>
        </p:nvSpPr>
        <p:spPr/>
        <p:txBody>
          <a:bodyPr>
            <a:noAutofit/>
          </a:bodyPr>
          <a:lstStyle/>
          <a:p>
            <a:pPr>
              <a:lnSpc>
                <a:spcPct val="120000"/>
              </a:lnSpc>
            </a:pPr>
            <a:r>
              <a:rPr lang="en-GB" sz="1800" dirty="0">
                <a:solidFill>
                  <a:schemeClr val="bg2">
                    <a:lumMod val="50000"/>
                  </a:schemeClr>
                </a:solidFill>
                <a:latin typeface="Calibri" panose="020F0502020204030204" pitchFamily="34" charset="0"/>
              </a:rPr>
              <a:t>This research was funded by UK Research and Innovation (Medical Research Council), and supported by the Department for Health and Social Care (National Institute for Health Research) as part of the </a:t>
            </a:r>
            <a:r>
              <a:rPr lang="en-US" sz="1800" dirty="0">
                <a:solidFill>
                  <a:schemeClr val="bg2">
                    <a:lumMod val="50000"/>
                  </a:schemeClr>
                </a:solidFill>
              </a:rPr>
              <a:t>UKRI-DHSC COVID-19 Rapid Response Rolling Call.</a:t>
            </a:r>
            <a:endParaRPr lang="en-GB" sz="1800" dirty="0">
              <a:solidFill>
                <a:schemeClr val="bg2">
                  <a:lumMod val="50000"/>
                </a:schemeClr>
              </a:solidFill>
              <a:latin typeface="Calibri" panose="020F0502020204030204" pitchFamily="34" charset="0"/>
            </a:endParaRPr>
          </a:p>
          <a:p>
            <a:pPr>
              <a:lnSpc>
                <a:spcPct val="120000"/>
              </a:lnSpc>
            </a:pPr>
            <a:r>
              <a:rPr lang="en-GB" sz="1800" b="1" dirty="0">
                <a:solidFill>
                  <a:schemeClr val="bg2">
                    <a:lumMod val="50000"/>
                  </a:schemeClr>
                </a:solidFill>
              </a:rPr>
              <a:t>UKRI: MR/V028596/1</a:t>
            </a:r>
          </a:p>
          <a:p>
            <a:pPr>
              <a:lnSpc>
                <a:spcPct val="120000"/>
              </a:lnSpc>
            </a:pPr>
            <a:r>
              <a:rPr lang="en-GB" sz="1800" b="1" dirty="0">
                <a:solidFill>
                  <a:schemeClr val="bg2">
                    <a:lumMod val="50000"/>
                  </a:schemeClr>
                </a:solidFill>
              </a:rPr>
              <a:t>NIHR: COV0196</a:t>
            </a:r>
          </a:p>
          <a:p>
            <a:pPr marL="0" indent="0">
              <a:lnSpc>
                <a:spcPct val="120000"/>
              </a:lnSpc>
              <a:buNone/>
            </a:pPr>
            <a:endParaRPr lang="en-GB" sz="1800" b="1" dirty="0">
              <a:solidFill>
                <a:schemeClr val="bg2">
                  <a:lumMod val="50000"/>
                </a:schemeClr>
              </a:solidFill>
            </a:endParaRPr>
          </a:p>
          <a:p>
            <a:pPr>
              <a:lnSpc>
                <a:spcPct val="120000"/>
              </a:lnSpc>
            </a:pPr>
            <a:r>
              <a:rPr lang="en-GB" sz="1800" dirty="0">
                <a:solidFill>
                  <a:schemeClr val="bg2">
                    <a:lumMod val="50000"/>
                  </a:schemeClr>
                </a:solidFill>
                <a:latin typeface="Calibri" panose="020F0502020204030204" pitchFamily="34" charset="0"/>
              </a:rPr>
              <a:t>This presentation summarises independent research funded by the Department for Health and Social Care (DHSC) (National Institute for Health Research; NIHR) and UK Research and Innovation (UKRI) (Medical Research Council; MRC). The views expressed in this presentation are those of the author(s) and not necessarily those of DHSC, NIHR, UKRI or MRC.</a:t>
            </a:r>
            <a:endParaRPr lang="en-GB" sz="1800" dirty="0">
              <a:solidFill>
                <a:schemeClr val="bg2">
                  <a:lumMod val="50000"/>
                </a:schemeClr>
              </a:solidFill>
            </a:endParaRPr>
          </a:p>
        </p:txBody>
      </p:sp>
      <p:pic>
        <p:nvPicPr>
          <p:cNvPr id="4" name="Picture 2" descr="A picture of the British Isles, with one COVID virus picture in each country. There are eight people around the picture of the British Isles." title="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75" y="167084"/>
            <a:ext cx="1535906" cy="172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3240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37506"/>
            <a:ext cx="6713424" cy="2232562"/>
          </a:xfrm>
        </p:spPr>
        <p:txBody>
          <a:bodyPr>
            <a:normAutofit/>
          </a:bodyPr>
          <a:lstStyle/>
          <a:p>
            <a:pPr algn="ctr"/>
            <a:r>
              <a:rPr lang="en-GB" sz="3200" b="1" dirty="0">
                <a:solidFill>
                  <a:srgbClr val="00B0F0"/>
                </a:solidFill>
                <a:latin typeface="Arial" panose="020B0604020202020204" pitchFamily="34" charset="0"/>
                <a:cs typeface="Arial" panose="020B0604020202020204" pitchFamily="34" charset="0"/>
              </a:rPr>
              <a:t>The Coronavirus and people with learning disabilities project</a:t>
            </a:r>
          </a:p>
        </p:txBody>
      </p:sp>
      <p:sp>
        <p:nvSpPr>
          <p:cNvPr id="3" name="Content Placeholder 2"/>
          <p:cNvSpPr>
            <a:spLocks noGrp="1"/>
          </p:cNvSpPr>
          <p:nvPr>
            <p:ph idx="1"/>
          </p:nvPr>
        </p:nvSpPr>
        <p:spPr>
          <a:xfrm>
            <a:off x="628650" y="2470068"/>
            <a:ext cx="8172450" cy="4251366"/>
          </a:xfrm>
        </p:spPr>
        <p:txBody>
          <a:bodyPr>
            <a:noAutofit/>
          </a:bodyPr>
          <a:lstStyle/>
          <a:p>
            <a:pPr>
              <a:lnSpc>
                <a:spcPct val="100000"/>
              </a:lnSpc>
            </a:pPr>
            <a:r>
              <a:rPr lang="en-GB" sz="2400" dirty="0">
                <a:solidFill>
                  <a:schemeClr val="bg2">
                    <a:lumMod val="50000"/>
                  </a:schemeClr>
                </a:solidFill>
                <a:latin typeface="Calibri" panose="020F0502020204030204" pitchFamily="34" charset="0"/>
                <a:cs typeface="Calibri" panose="020F0502020204030204" pitchFamily="34" charset="0"/>
              </a:rPr>
              <a:t>Cohort 1 - Zoom/phone interviews with adults with learning disabilities (approx. 500 people at Wave 3)</a:t>
            </a:r>
          </a:p>
          <a:p>
            <a:pPr>
              <a:lnSpc>
                <a:spcPct val="100000"/>
              </a:lnSpc>
            </a:pPr>
            <a:r>
              <a:rPr lang="en-GB" sz="2400" dirty="0">
                <a:solidFill>
                  <a:schemeClr val="bg2">
                    <a:lumMod val="50000"/>
                  </a:schemeClr>
                </a:solidFill>
                <a:latin typeface="Calibri" panose="020F0502020204030204" pitchFamily="34" charset="0"/>
                <a:cs typeface="Calibri" panose="020F0502020204030204" pitchFamily="34" charset="0"/>
              </a:rPr>
              <a:t>Cohort 2 - Online surveys for family members/support workers about adults with learning disabilities with greater needs who could not take part in an interview (approx. 300 people at Wave 3)</a:t>
            </a:r>
          </a:p>
          <a:p>
            <a:pPr>
              <a:lnSpc>
                <a:spcPct val="100000"/>
              </a:lnSpc>
            </a:pPr>
            <a:r>
              <a:rPr lang="en-GB" sz="2400" dirty="0">
                <a:solidFill>
                  <a:schemeClr val="bg2">
                    <a:lumMod val="50000"/>
                  </a:schemeClr>
                </a:solidFill>
                <a:latin typeface="Calibri" panose="020F0502020204030204" pitchFamily="34" charset="0"/>
                <a:cs typeface="Calibri" panose="020F0502020204030204" pitchFamily="34" charset="0"/>
              </a:rPr>
              <a:t>People and families interviewed/surveyed 3 times:</a:t>
            </a:r>
          </a:p>
          <a:p>
            <a:pPr lvl="1">
              <a:lnSpc>
                <a:spcPct val="100000"/>
              </a:lnSpc>
            </a:pPr>
            <a:r>
              <a:rPr lang="en-GB" sz="1800" dirty="0">
                <a:solidFill>
                  <a:schemeClr val="bg2">
                    <a:lumMod val="50000"/>
                  </a:schemeClr>
                </a:solidFill>
                <a:latin typeface="Calibri" panose="020F0502020204030204" pitchFamily="34" charset="0"/>
                <a:cs typeface="Calibri" panose="020F0502020204030204" pitchFamily="34" charset="0"/>
              </a:rPr>
              <a:t>Wave 1 - December 2020 - February 2021 (largely lockdown)</a:t>
            </a:r>
          </a:p>
          <a:p>
            <a:pPr lvl="1">
              <a:lnSpc>
                <a:spcPct val="100000"/>
              </a:lnSpc>
            </a:pPr>
            <a:r>
              <a:rPr lang="en-GB" sz="1800" dirty="0">
                <a:solidFill>
                  <a:schemeClr val="bg2">
                    <a:lumMod val="50000"/>
                  </a:schemeClr>
                </a:solidFill>
                <a:latin typeface="Calibri" panose="020F0502020204030204" pitchFamily="34" charset="0"/>
                <a:cs typeface="Calibri" panose="020F0502020204030204" pitchFamily="34" charset="0"/>
              </a:rPr>
              <a:t>Wave 2 - April – May 2021 (restrictions easing)</a:t>
            </a:r>
          </a:p>
          <a:p>
            <a:pPr lvl="1">
              <a:lnSpc>
                <a:spcPct val="100000"/>
              </a:lnSpc>
            </a:pPr>
            <a:r>
              <a:rPr lang="en-GB" sz="1800" dirty="0">
                <a:solidFill>
                  <a:schemeClr val="bg2">
                    <a:lumMod val="50000"/>
                  </a:schemeClr>
                </a:solidFill>
                <a:latin typeface="Calibri" panose="020F0502020204030204" pitchFamily="34" charset="0"/>
                <a:cs typeface="Calibri" panose="020F0502020204030204" pitchFamily="34" charset="0"/>
              </a:rPr>
              <a:t>Wave 3 - July – August 2021 (most restrictions removed)</a:t>
            </a:r>
          </a:p>
        </p:txBody>
      </p:sp>
      <p:pic>
        <p:nvPicPr>
          <p:cNvPr id="2050" name="Picture 2" descr="A picture of the British Isles, with one COVID virus picture in each country. There are eight people around the picture of the British Isles." title="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75" y="748423"/>
            <a:ext cx="1535906" cy="1721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8213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85008"/>
            <a:ext cx="6892034" cy="1508165"/>
          </a:xfrm>
        </p:spPr>
        <p:txBody>
          <a:bodyPr>
            <a:normAutofit/>
          </a:bodyPr>
          <a:lstStyle/>
          <a:p>
            <a:r>
              <a:rPr lang="en-GB" sz="3200" b="1" dirty="0">
                <a:solidFill>
                  <a:srgbClr val="00B0F0"/>
                </a:solidFill>
                <a:latin typeface="Arial" panose="020B0604020202020204" pitchFamily="34" charset="0"/>
                <a:cs typeface="Arial" panose="020B0604020202020204" pitchFamily="34" charset="0"/>
              </a:rPr>
              <a:t>People are doing their bit to keep themselves and others safe</a:t>
            </a:r>
            <a:endParaRPr lang="en-GB" sz="3200" dirty="0">
              <a:solidFill>
                <a:srgbClr val="00B0F0"/>
              </a:solidFill>
            </a:endParaRPr>
          </a:p>
        </p:txBody>
      </p:sp>
      <p:pic>
        <p:nvPicPr>
          <p:cNvPr id="9" name="Picture 2" descr="A picture of the British Isles, with one COVID virus picture in each country. There are eight people around the picture of the British Isles." title="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75" y="1082108"/>
            <a:ext cx="1535906" cy="17216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995055"/>
            <a:ext cx="6892034" cy="3731851"/>
          </a:xfrm>
        </p:spPr>
        <p:txBody>
          <a:bodyPr>
            <a:normAutofit/>
          </a:bodyPr>
          <a:lstStyle/>
          <a:p>
            <a:r>
              <a:rPr lang="en-GB" sz="2800" dirty="0">
                <a:solidFill>
                  <a:schemeClr val="bg2">
                    <a:lumMod val="50000"/>
                  </a:schemeClr>
                </a:solidFill>
              </a:rPr>
              <a:t>By July/August 2021</a:t>
            </a:r>
          </a:p>
          <a:p>
            <a:pPr lvl="1"/>
            <a:r>
              <a:rPr lang="en-GB" sz="2400" dirty="0">
                <a:solidFill>
                  <a:schemeClr val="bg2">
                    <a:lumMod val="50000"/>
                  </a:schemeClr>
                </a:solidFill>
              </a:rPr>
              <a:t>More than 9 out of 10 people had both doses of the COVID-19 vaccine, and would have a booster</a:t>
            </a:r>
          </a:p>
          <a:p>
            <a:pPr lvl="1"/>
            <a:r>
              <a:rPr lang="en-GB" sz="2400" dirty="0">
                <a:solidFill>
                  <a:schemeClr val="bg2">
                    <a:lumMod val="50000"/>
                  </a:schemeClr>
                </a:solidFill>
              </a:rPr>
              <a:t>People had been following the rules with lockdowns and public health protection measures (not going out; wearing facemasks; testing etc)</a:t>
            </a:r>
          </a:p>
          <a:p>
            <a:pPr lvl="1"/>
            <a:r>
              <a:rPr lang="en-GB" sz="2400" dirty="0">
                <a:solidFill>
                  <a:schemeClr val="bg2">
                    <a:lumMod val="50000"/>
                  </a:schemeClr>
                </a:solidFill>
              </a:rPr>
              <a:t>For at least half of people, family carers/support workers were using some form of PPE when in close contact</a:t>
            </a:r>
          </a:p>
          <a:p>
            <a:pPr lvl="1"/>
            <a:endParaRPr lang="en-GB" sz="2100" dirty="0"/>
          </a:p>
          <a:p>
            <a:endParaRPr lang="en-GB" dirty="0"/>
          </a:p>
        </p:txBody>
      </p:sp>
      <p:sp>
        <p:nvSpPr>
          <p:cNvPr id="2" name="Lightning Bolt 1" descr="-">
            <a:extLst>
              <a:ext uri="{FF2B5EF4-FFF2-40B4-BE49-F238E27FC236}">
                <a16:creationId xmlns:a16="http://schemas.microsoft.com/office/drawing/2014/main" id="{6E668F65-D129-43BD-A598-09005640B07A}"/>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Lightning Bolt 3" descr="-">
            <a:extLst>
              <a:ext uri="{FF2B5EF4-FFF2-40B4-BE49-F238E27FC236}">
                <a16:creationId xmlns:a16="http://schemas.microsoft.com/office/drawing/2014/main" id="{B64E69D6-ED06-4A9A-AD93-25971C637A21}"/>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B70DC977-FE78-4669-A190-C17AD1F51892}"/>
              </a:ext>
            </a:extLst>
          </p:cNvPr>
          <p:cNvSpPr/>
          <p:nvPr/>
        </p:nvSpPr>
        <p:spPr>
          <a:xfrm>
            <a:off x="966355" y="5372100"/>
            <a:ext cx="6995943" cy="120089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I asked a chemist how to do it </a:t>
            </a:r>
            <a:r>
              <a:rPr lang="en-GB" i="1" dirty="0"/>
              <a:t>[A lateral flow test]. </a:t>
            </a:r>
            <a:r>
              <a:rPr lang="en-GB" dirty="0"/>
              <a:t>I made a video of how to do it for people with learning disabilities to go on our website. It tickled the nose and you have a timer. It’s easy.</a:t>
            </a:r>
          </a:p>
        </p:txBody>
      </p:sp>
    </p:spTree>
    <p:extLst>
      <p:ext uri="{BB962C8B-B14F-4D97-AF65-F5344CB8AC3E}">
        <p14:creationId xmlns:p14="http://schemas.microsoft.com/office/powerpoint/2010/main" val="1511316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403762"/>
            <a:ext cx="6713424" cy="1377537"/>
          </a:xfrm>
        </p:spPr>
        <p:txBody>
          <a:bodyPr>
            <a:normAutofit/>
          </a:bodyPr>
          <a:lstStyle/>
          <a:p>
            <a:r>
              <a:rPr lang="en-GB" sz="2800" b="1" dirty="0">
                <a:solidFill>
                  <a:srgbClr val="00B0F0"/>
                </a:solidFill>
                <a:latin typeface="Arial" panose="020B0604020202020204" pitchFamily="34" charset="0"/>
                <a:cs typeface="Arial" panose="020B0604020202020204" pitchFamily="34" charset="0"/>
              </a:rPr>
              <a:t>People are paying a price for this</a:t>
            </a:r>
            <a:endParaRPr lang="en-GB" sz="2800" dirty="0">
              <a:solidFill>
                <a:srgbClr val="00B0F0"/>
              </a:solidFill>
            </a:endParaRPr>
          </a:p>
        </p:txBody>
      </p:sp>
      <p:pic>
        <p:nvPicPr>
          <p:cNvPr id="9" name="Picture 2" descr="A picture of the British Isles, with one COVID virus picture in each country. There are eight people around the picture of the British Isles." title="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75" y="1082108"/>
            <a:ext cx="1535906" cy="17216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49" y="1672937"/>
            <a:ext cx="7112577" cy="4668486"/>
          </a:xfrm>
        </p:spPr>
        <p:txBody>
          <a:bodyPr>
            <a:normAutofit/>
          </a:bodyPr>
          <a:lstStyle/>
          <a:p>
            <a:pPr>
              <a:lnSpc>
                <a:spcPct val="100000"/>
              </a:lnSpc>
            </a:pPr>
            <a:r>
              <a:rPr lang="en-GB" sz="2800" dirty="0">
                <a:solidFill>
                  <a:schemeClr val="bg2">
                    <a:lumMod val="50000"/>
                  </a:schemeClr>
                </a:solidFill>
              </a:rPr>
              <a:t>By July/August 2021</a:t>
            </a:r>
          </a:p>
          <a:p>
            <a:pPr lvl="1">
              <a:lnSpc>
                <a:spcPct val="100000"/>
              </a:lnSpc>
            </a:pPr>
            <a:r>
              <a:rPr lang="en-GB" sz="2400" dirty="0">
                <a:solidFill>
                  <a:schemeClr val="bg2">
                    <a:lumMod val="50000"/>
                  </a:schemeClr>
                </a:solidFill>
              </a:rPr>
              <a:t>Half of people were worried about leaving the house</a:t>
            </a:r>
          </a:p>
          <a:p>
            <a:pPr lvl="1">
              <a:lnSpc>
                <a:spcPct val="100000"/>
              </a:lnSpc>
            </a:pPr>
            <a:r>
              <a:rPr lang="en-GB" sz="2400" dirty="0">
                <a:solidFill>
                  <a:schemeClr val="bg2">
                    <a:lumMod val="50000"/>
                  </a:schemeClr>
                </a:solidFill>
              </a:rPr>
              <a:t>Over 2 out of 10 people were often/always worried or anxious</a:t>
            </a:r>
          </a:p>
          <a:p>
            <a:pPr lvl="1">
              <a:lnSpc>
                <a:spcPct val="100000"/>
              </a:lnSpc>
            </a:pPr>
            <a:r>
              <a:rPr lang="en-GB" sz="2400" dirty="0">
                <a:solidFill>
                  <a:schemeClr val="bg2">
                    <a:lumMod val="50000"/>
                  </a:schemeClr>
                </a:solidFill>
              </a:rPr>
              <a:t>At least 2 out of 10 people had had a new or worsening health problem in the last month</a:t>
            </a:r>
          </a:p>
          <a:p>
            <a:pPr lvl="1">
              <a:lnSpc>
                <a:spcPct val="100000"/>
              </a:lnSpc>
            </a:pPr>
            <a:r>
              <a:rPr lang="en-GB" sz="2400" dirty="0">
                <a:solidFill>
                  <a:schemeClr val="bg2">
                    <a:lumMod val="50000"/>
                  </a:schemeClr>
                </a:solidFill>
              </a:rPr>
              <a:t>2 out of 10 people with a paid job before the pandemic had lost their job</a:t>
            </a:r>
          </a:p>
          <a:p>
            <a:pPr lvl="1">
              <a:lnSpc>
                <a:spcPct val="100000"/>
              </a:lnSpc>
            </a:pPr>
            <a:r>
              <a:rPr lang="en-GB" sz="2400" dirty="0">
                <a:solidFill>
                  <a:schemeClr val="bg2">
                    <a:lumMod val="50000"/>
                  </a:schemeClr>
                </a:solidFill>
              </a:rPr>
              <a:t>Over half of family carers/support workers reported general feelings of stress, tiredness, disturbed sleep</a:t>
            </a:r>
          </a:p>
          <a:p>
            <a:endParaRPr lang="en-GB" sz="2400" dirty="0"/>
          </a:p>
          <a:p>
            <a:endParaRPr lang="en-GB" sz="2400" dirty="0"/>
          </a:p>
          <a:p>
            <a:endParaRPr lang="en-GB" dirty="0"/>
          </a:p>
          <a:p>
            <a:endParaRPr lang="en-GB" dirty="0"/>
          </a:p>
          <a:p>
            <a:endParaRPr lang="en-GB" dirty="0"/>
          </a:p>
        </p:txBody>
      </p:sp>
    </p:spTree>
    <p:extLst>
      <p:ext uri="{BB962C8B-B14F-4D97-AF65-F5344CB8AC3E}">
        <p14:creationId xmlns:p14="http://schemas.microsoft.com/office/powerpoint/2010/main" val="31356460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403762"/>
            <a:ext cx="7580168" cy="1377537"/>
          </a:xfrm>
        </p:spPr>
        <p:txBody>
          <a:bodyPr>
            <a:normAutofit/>
          </a:bodyPr>
          <a:lstStyle/>
          <a:p>
            <a:pPr>
              <a:lnSpc>
                <a:spcPct val="100000"/>
              </a:lnSpc>
            </a:pPr>
            <a:r>
              <a:rPr lang="en-GB" sz="2800" b="1" dirty="0">
                <a:solidFill>
                  <a:srgbClr val="00B0F0"/>
                </a:solidFill>
                <a:latin typeface="Arial" panose="020B0604020202020204" pitchFamily="34" charset="0"/>
                <a:cs typeface="Arial" panose="020B0604020202020204" pitchFamily="34" charset="0"/>
              </a:rPr>
              <a:t>Worries about the pandemic – Cohort 1 (UK)</a:t>
            </a:r>
          </a:p>
        </p:txBody>
      </p:sp>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672937"/>
            <a:ext cx="6713426" cy="4668486"/>
          </a:xfrm>
        </p:spPr>
        <p:txBody>
          <a:bodyPr>
            <a:normAutofit/>
          </a:bodyPr>
          <a:lstStyle/>
          <a:p>
            <a:endParaRPr lang="en-GB" dirty="0"/>
          </a:p>
          <a:p>
            <a:endParaRPr lang="en-GB" dirty="0"/>
          </a:p>
          <a:p>
            <a:endParaRPr lang="en-GB" dirty="0"/>
          </a:p>
        </p:txBody>
      </p:sp>
      <p:graphicFrame>
        <p:nvGraphicFramePr>
          <p:cNvPr id="10" name="Content Placeholder 6">
            <a:extLst>
              <a:ext uri="{FF2B5EF4-FFF2-40B4-BE49-F238E27FC236}">
                <a16:creationId xmlns:a16="http://schemas.microsoft.com/office/drawing/2014/main" id="{F821A18F-913C-4CB1-BBEE-0F837BC4D78D}"/>
              </a:ext>
            </a:extLst>
          </p:cNvPr>
          <p:cNvGraphicFramePr>
            <a:graphicFrameLocks/>
          </p:cNvGraphicFramePr>
          <p:nvPr>
            <p:extLst>
              <p:ext uri="{D42A27DB-BD31-4B8C-83A1-F6EECF244321}">
                <p14:modId xmlns:p14="http://schemas.microsoft.com/office/powerpoint/2010/main" val="2573711838"/>
              </p:ext>
            </p:extLst>
          </p:nvPr>
        </p:nvGraphicFramePr>
        <p:xfrm>
          <a:off x="747573" y="1905223"/>
          <a:ext cx="7767777" cy="46684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314083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403762"/>
            <a:ext cx="7580168" cy="1377537"/>
          </a:xfrm>
        </p:spPr>
        <p:txBody>
          <a:bodyPr>
            <a:normAutofit/>
          </a:bodyPr>
          <a:lstStyle/>
          <a:p>
            <a:pPr>
              <a:lnSpc>
                <a:spcPct val="100000"/>
              </a:lnSpc>
            </a:pPr>
            <a:r>
              <a:rPr lang="en-GB" sz="2800" b="1" dirty="0">
                <a:solidFill>
                  <a:srgbClr val="00B0F0"/>
                </a:solidFill>
                <a:latin typeface="Arial" panose="020B0604020202020204" pitchFamily="34" charset="0"/>
                <a:cs typeface="Arial" panose="020B0604020202020204" pitchFamily="34" charset="0"/>
              </a:rPr>
              <a:t>Effect of caring role on family/paid carers in last 4 weeks – Cohort 2 (UK)</a:t>
            </a:r>
          </a:p>
        </p:txBody>
      </p:sp>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672937"/>
            <a:ext cx="6713426" cy="4668486"/>
          </a:xfrm>
        </p:spPr>
        <p:txBody>
          <a:bodyPr>
            <a:normAutofit/>
          </a:bodyPr>
          <a:lstStyle/>
          <a:p>
            <a:endParaRPr lang="en-GB" dirty="0"/>
          </a:p>
          <a:p>
            <a:endParaRPr lang="en-GB" dirty="0"/>
          </a:p>
          <a:p>
            <a:endParaRPr lang="en-GB" dirty="0"/>
          </a:p>
        </p:txBody>
      </p:sp>
      <p:graphicFrame>
        <p:nvGraphicFramePr>
          <p:cNvPr id="8" name="Content Placeholder 7">
            <a:extLst>
              <a:ext uri="{FF2B5EF4-FFF2-40B4-BE49-F238E27FC236}">
                <a16:creationId xmlns:a16="http://schemas.microsoft.com/office/drawing/2014/main" id="{D66E8A90-0F55-4F6D-ABC2-1F679637080A}"/>
              </a:ext>
            </a:extLst>
          </p:cNvPr>
          <p:cNvGraphicFramePr>
            <a:graphicFrameLocks/>
          </p:cNvGraphicFramePr>
          <p:nvPr/>
        </p:nvGraphicFramePr>
        <p:xfrm>
          <a:off x="672893" y="1548244"/>
          <a:ext cx="7951562" cy="53097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269531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403762"/>
            <a:ext cx="6713424" cy="1531916"/>
          </a:xfrm>
        </p:spPr>
        <p:txBody>
          <a:bodyPr>
            <a:normAutofit/>
          </a:bodyPr>
          <a:lstStyle/>
          <a:p>
            <a:r>
              <a:rPr lang="en-GB" sz="2800" b="1" dirty="0">
                <a:solidFill>
                  <a:srgbClr val="00B0F0"/>
                </a:solidFill>
                <a:latin typeface="Arial" panose="020B0604020202020204" pitchFamily="34" charset="0"/>
                <a:cs typeface="Arial" panose="020B0604020202020204" pitchFamily="34" charset="0"/>
              </a:rPr>
              <a:t>Service support has not gone back to normal</a:t>
            </a:r>
            <a:endParaRPr lang="en-GB" sz="2800" dirty="0">
              <a:solidFill>
                <a:srgbClr val="00B0F0"/>
              </a:solidFill>
            </a:endParaRPr>
          </a:p>
        </p:txBody>
      </p:sp>
      <p:pic>
        <p:nvPicPr>
          <p:cNvPr id="9" name="Picture 2" descr="A picture of the British Isles, with one COVID virus picture in each country. There are eight people around the picture of the British Isles." title="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75" y="1082108"/>
            <a:ext cx="1535906" cy="17216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49" y="1797628"/>
            <a:ext cx="7019059" cy="5060372"/>
          </a:xfrm>
        </p:spPr>
        <p:txBody>
          <a:bodyPr>
            <a:normAutofit fontScale="85000" lnSpcReduction="20000"/>
          </a:bodyPr>
          <a:lstStyle/>
          <a:p>
            <a:pPr>
              <a:lnSpc>
                <a:spcPct val="120000"/>
              </a:lnSpc>
            </a:pPr>
            <a:r>
              <a:rPr lang="en-GB" sz="3600" dirty="0">
                <a:solidFill>
                  <a:schemeClr val="bg2">
                    <a:lumMod val="50000"/>
                  </a:schemeClr>
                </a:solidFill>
              </a:rPr>
              <a:t>By July/August 2021</a:t>
            </a:r>
          </a:p>
          <a:p>
            <a:pPr lvl="1">
              <a:lnSpc>
                <a:spcPct val="120000"/>
              </a:lnSpc>
            </a:pPr>
            <a:r>
              <a:rPr lang="en-GB" sz="2600" dirty="0">
                <a:solidFill>
                  <a:schemeClr val="bg2">
                    <a:lumMod val="50000"/>
                  </a:schemeClr>
                </a:solidFill>
              </a:rPr>
              <a:t>Contact with health professionals (GP, annual health checks, therapists) and social care services was not back to the levels they were before the pandemic</a:t>
            </a:r>
          </a:p>
          <a:p>
            <a:pPr lvl="1">
              <a:lnSpc>
                <a:spcPct val="120000"/>
              </a:lnSpc>
            </a:pPr>
            <a:r>
              <a:rPr lang="en-GB" sz="2600" dirty="0">
                <a:solidFill>
                  <a:schemeClr val="bg2">
                    <a:lumMod val="50000"/>
                  </a:schemeClr>
                </a:solidFill>
              </a:rPr>
              <a:t>Some service support had shifted towards online and away from face-to-face support</a:t>
            </a:r>
          </a:p>
          <a:p>
            <a:pPr lvl="1">
              <a:lnSpc>
                <a:spcPct val="120000"/>
              </a:lnSpc>
            </a:pPr>
            <a:r>
              <a:rPr lang="en-GB" sz="2600" dirty="0">
                <a:solidFill>
                  <a:schemeClr val="bg2">
                    <a:lumMod val="50000"/>
                  </a:schemeClr>
                </a:solidFill>
              </a:rPr>
              <a:t>Support was returning more slowly for people with greater needs</a:t>
            </a:r>
          </a:p>
          <a:p>
            <a:pPr lvl="1">
              <a:lnSpc>
                <a:spcPct val="120000"/>
              </a:lnSpc>
            </a:pPr>
            <a:r>
              <a:rPr lang="en-GB" sz="2600" dirty="0">
                <a:solidFill>
                  <a:schemeClr val="bg2">
                    <a:lumMod val="50000"/>
                  </a:schemeClr>
                </a:solidFill>
              </a:rPr>
              <a:t>Waiting list times for planned medical tests, hospital appointment or operations were increasing</a:t>
            </a:r>
          </a:p>
          <a:p>
            <a:pPr lvl="1">
              <a:lnSpc>
                <a:spcPct val="120000"/>
              </a:lnSpc>
            </a:pPr>
            <a:r>
              <a:rPr lang="en-GB" sz="2600" dirty="0">
                <a:solidFill>
                  <a:schemeClr val="bg2">
                    <a:lumMod val="50000"/>
                  </a:schemeClr>
                </a:solidFill>
              </a:rPr>
              <a:t>For around 4 out of 10 people, the person or their family were paying for some services out of their own pockets</a:t>
            </a:r>
            <a:endParaRPr lang="en-GB" dirty="0"/>
          </a:p>
          <a:p>
            <a:endParaRPr lang="en-GB" dirty="0"/>
          </a:p>
          <a:p>
            <a:endParaRPr lang="en-GB" dirty="0"/>
          </a:p>
        </p:txBody>
      </p:sp>
    </p:spTree>
    <p:extLst>
      <p:ext uri="{BB962C8B-B14F-4D97-AF65-F5344CB8AC3E}">
        <p14:creationId xmlns:p14="http://schemas.microsoft.com/office/powerpoint/2010/main" val="124500849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403762"/>
            <a:ext cx="7580168" cy="1377537"/>
          </a:xfrm>
        </p:spPr>
        <p:txBody>
          <a:bodyPr>
            <a:normAutofit/>
          </a:bodyPr>
          <a:lstStyle/>
          <a:p>
            <a:pPr>
              <a:lnSpc>
                <a:spcPct val="100000"/>
              </a:lnSpc>
            </a:pPr>
            <a:r>
              <a:rPr lang="en-GB" sz="2800" b="1" dirty="0">
                <a:solidFill>
                  <a:srgbClr val="00B0F0"/>
                </a:solidFill>
                <a:latin typeface="Arial" panose="020B0604020202020204" pitchFamily="34" charset="0"/>
                <a:cs typeface="Arial" panose="020B0604020202020204" pitchFamily="34" charset="0"/>
              </a:rPr>
              <a:t>Have you been going to community activities? Cohort 1 (England)</a:t>
            </a:r>
          </a:p>
        </p:txBody>
      </p:sp>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672937"/>
            <a:ext cx="6713426" cy="4668486"/>
          </a:xfrm>
        </p:spPr>
        <p:txBody>
          <a:bodyPr>
            <a:normAutofit/>
          </a:bodyPr>
          <a:lstStyle/>
          <a:p>
            <a:endParaRPr lang="en-GB" dirty="0"/>
          </a:p>
          <a:p>
            <a:endParaRPr lang="en-GB" dirty="0"/>
          </a:p>
          <a:p>
            <a:endParaRPr lang="en-GB" dirty="0"/>
          </a:p>
        </p:txBody>
      </p:sp>
      <p:graphicFrame>
        <p:nvGraphicFramePr>
          <p:cNvPr id="5" name="Chart 4">
            <a:extLst>
              <a:ext uri="{FF2B5EF4-FFF2-40B4-BE49-F238E27FC236}">
                <a16:creationId xmlns:a16="http://schemas.microsoft.com/office/drawing/2014/main" id="{15FEF828-5AEF-419E-A049-E27F1859EF73}"/>
              </a:ext>
            </a:extLst>
          </p:cNvPr>
          <p:cNvGraphicFramePr>
            <a:graphicFrameLocks/>
          </p:cNvGraphicFramePr>
          <p:nvPr>
            <p:extLst>
              <p:ext uri="{D42A27DB-BD31-4B8C-83A1-F6EECF244321}">
                <p14:modId xmlns:p14="http://schemas.microsoft.com/office/powerpoint/2010/main" val="2739882638"/>
              </p:ext>
            </p:extLst>
          </p:nvPr>
        </p:nvGraphicFramePr>
        <p:xfrm>
          <a:off x="616062" y="1672937"/>
          <a:ext cx="7899288" cy="50188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990963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403762"/>
            <a:ext cx="7580168" cy="1377537"/>
          </a:xfrm>
        </p:spPr>
        <p:txBody>
          <a:bodyPr>
            <a:normAutofit/>
          </a:bodyPr>
          <a:lstStyle/>
          <a:p>
            <a:pPr>
              <a:lnSpc>
                <a:spcPct val="100000"/>
              </a:lnSpc>
            </a:pPr>
            <a:r>
              <a:rPr lang="en-GB" sz="2800" b="1" dirty="0">
                <a:solidFill>
                  <a:srgbClr val="00B0F0"/>
                </a:solidFill>
                <a:latin typeface="Arial" panose="020B0604020202020204" pitchFamily="34" charset="0"/>
                <a:cs typeface="Arial" panose="020B0604020202020204" pitchFamily="34" charset="0"/>
              </a:rPr>
              <a:t>Has the person you support/care for been going to a day service? Cohort 2 (England)</a:t>
            </a:r>
          </a:p>
        </p:txBody>
      </p:sp>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672937"/>
            <a:ext cx="6713426" cy="4668486"/>
          </a:xfrm>
        </p:spPr>
        <p:txBody>
          <a:bodyPr>
            <a:normAutofit/>
          </a:bodyPr>
          <a:lstStyle/>
          <a:p>
            <a:endParaRPr lang="en-GB" dirty="0"/>
          </a:p>
          <a:p>
            <a:endParaRPr lang="en-GB" dirty="0"/>
          </a:p>
          <a:p>
            <a:endParaRPr lang="en-GB" dirty="0"/>
          </a:p>
        </p:txBody>
      </p:sp>
      <p:graphicFrame>
        <p:nvGraphicFramePr>
          <p:cNvPr id="7" name="Chart 6">
            <a:extLst>
              <a:ext uri="{FF2B5EF4-FFF2-40B4-BE49-F238E27FC236}">
                <a16:creationId xmlns:a16="http://schemas.microsoft.com/office/drawing/2014/main" id="{CFECEEED-F7F0-4220-82B4-D651CAC2A9E9}"/>
              </a:ext>
            </a:extLst>
          </p:cNvPr>
          <p:cNvGraphicFramePr>
            <a:graphicFrameLocks/>
          </p:cNvGraphicFramePr>
          <p:nvPr>
            <p:extLst>
              <p:ext uri="{D42A27DB-BD31-4B8C-83A1-F6EECF244321}">
                <p14:modId xmlns:p14="http://schemas.microsoft.com/office/powerpoint/2010/main" val="2570721703"/>
              </p:ext>
            </p:extLst>
          </p:nvPr>
        </p:nvGraphicFramePr>
        <p:xfrm>
          <a:off x="628650" y="1619249"/>
          <a:ext cx="8058149" cy="492702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97374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28D49-BB7C-B949-A794-6CC2BF041297}"/>
              </a:ext>
            </a:extLst>
          </p:cNvPr>
          <p:cNvSpPr txBox="1"/>
          <p:nvPr/>
        </p:nvSpPr>
        <p:spPr>
          <a:xfrm>
            <a:off x="676895" y="1490365"/>
            <a:ext cx="4627413" cy="2246769"/>
          </a:xfrm>
          <a:prstGeom prst="rect">
            <a:avLst/>
          </a:prstGeom>
          <a:noFill/>
        </p:spPr>
        <p:txBody>
          <a:bodyPr wrap="square" rtlCol="0">
            <a:spAutoFit/>
          </a:bodyPr>
          <a:lstStyle/>
          <a:p>
            <a:pPr marL="514350" indent="-514350">
              <a:buAutoNum type="arabicParenR"/>
            </a:pPr>
            <a:r>
              <a:rPr lang="en-GB" sz="2800" b="1" dirty="0">
                <a:solidFill>
                  <a:srgbClr val="00B0F0"/>
                </a:solidFill>
                <a:latin typeface="Arial" panose="020B0604020202020204" pitchFamily="34" charset="0"/>
                <a:cs typeface="Arial" panose="020B0604020202020204" pitchFamily="34" charset="0"/>
              </a:rPr>
              <a:t>People with learning disabilities and the COVID-19 pandemic – peaks and consequences</a:t>
            </a:r>
          </a:p>
        </p:txBody>
      </p:sp>
      <p:pic>
        <p:nvPicPr>
          <p:cNvPr id="5" name="Picture 4" descr="Logo for the People with learning disabilities and coronavirus research project">
            <a:extLst>
              <a:ext uri="{FF2B5EF4-FFF2-40B4-BE49-F238E27FC236}">
                <a16:creationId xmlns:a16="http://schemas.microsoft.com/office/drawing/2014/main" id="{47BBEB91-345B-4ABB-9ED4-00B0CB3C38C4}"/>
              </a:ext>
            </a:extLst>
          </p:cNvPr>
          <p:cNvPicPr>
            <a:picLocks noChangeAspect="1"/>
          </p:cNvPicPr>
          <p:nvPr/>
        </p:nvPicPr>
        <p:blipFill>
          <a:blip r:embed="rId3"/>
          <a:stretch>
            <a:fillRect/>
          </a:stretch>
        </p:blipFill>
        <p:spPr>
          <a:xfrm>
            <a:off x="5603386" y="1978738"/>
            <a:ext cx="3018225" cy="3996035"/>
          </a:xfrm>
          <a:prstGeom prst="rect">
            <a:avLst/>
          </a:prstGeom>
        </p:spPr>
      </p:pic>
    </p:spTree>
    <p:extLst>
      <p:ext uri="{BB962C8B-B14F-4D97-AF65-F5344CB8AC3E}">
        <p14:creationId xmlns:p14="http://schemas.microsoft.com/office/powerpoint/2010/main" val="25963167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96884"/>
            <a:ext cx="6713424" cy="1365661"/>
          </a:xfrm>
        </p:spPr>
        <p:txBody>
          <a:bodyPr>
            <a:normAutofit/>
          </a:bodyPr>
          <a:lstStyle/>
          <a:p>
            <a:r>
              <a:rPr lang="en-GB" sz="2800" b="1" dirty="0">
                <a:solidFill>
                  <a:srgbClr val="00B0F0"/>
                </a:solidFill>
                <a:latin typeface="Arial" panose="020B0604020202020204" pitchFamily="34" charset="0"/>
                <a:cs typeface="Arial" panose="020B0604020202020204" pitchFamily="34" charset="0"/>
              </a:rPr>
              <a:t>For some people, there have been some good things</a:t>
            </a:r>
            <a:endParaRPr lang="en-GB" sz="2800" dirty="0">
              <a:solidFill>
                <a:srgbClr val="00B0F0"/>
              </a:solidFill>
            </a:endParaRPr>
          </a:p>
        </p:txBody>
      </p:sp>
      <p:pic>
        <p:nvPicPr>
          <p:cNvPr id="9" name="Picture 2" descr="A picture of the British Isles, with one COVID virus picture in each country. There are eight people around the picture of the British Isles." title="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75" y="1082108"/>
            <a:ext cx="1535906" cy="17216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745674"/>
            <a:ext cx="7015324" cy="4619500"/>
          </a:xfrm>
        </p:spPr>
        <p:txBody>
          <a:bodyPr>
            <a:normAutofit/>
          </a:bodyPr>
          <a:lstStyle/>
          <a:p>
            <a:r>
              <a:rPr lang="en-GB" sz="2400" dirty="0">
                <a:solidFill>
                  <a:schemeClr val="bg2">
                    <a:lumMod val="50000"/>
                  </a:schemeClr>
                </a:solidFill>
              </a:rPr>
              <a:t>Getting online and connecting with people</a:t>
            </a:r>
          </a:p>
          <a:p>
            <a:endParaRPr lang="en-GB" sz="2400" dirty="0">
              <a:solidFill>
                <a:schemeClr val="bg2">
                  <a:lumMod val="50000"/>
                </a:schemeClr>
              </a:solidFill>
            </a:endParaRPr>
          </a:p>
          <a:p>
            <a:r>
              <a:rPr lang="en-GB" sz="2400" dirty="0">
                <a:solidFill>
                  <a:schemeClr val="bg2">
                    <a:lumMod val="50000"/>
                  </a:schemeClr>
                </a:solidFill>
              </a:rPr>
              <a:t>A more relaxed pace of life – not having to get up early and rush off somewhere</a:t>
            </a:r>
          </a:p>
          <a:p>
            <a:endParaRPr lang="en-GB" sz="2400" dirty="0">
              <a:solidFill>
                <a:schemeClr val="bg2">
                  <a:lumMod val="50000"/>
                </a:schemeClr>
              </a:solidFill>
            </a:endParaRPr>
          </a:p>
          <a:p>
            <a:r>
              <a:rPr lang="en-GB" sz="2400" dirty="0">
                <a:solidFill>
                  <a:schemeClr val="bg2">
                    <a:lumMod val="50000"/>
                  </a:schemeClr>
                </a:solidFill>
              </a:rPr>
              <a:t>Spending more time with people who are close</a:t>
            </a:r>
          </a:p>
          <a:p>
            <a:endParaRPr lang="en-GB" dirty="0">
              <a:solidFill>
                <a:schemeClr val="bg2">
                  <a:lumMod val="50000"/>
                </a:schemeClr>
              </a:solidFill>
            </a:endParaRPr>
          </a:p>
          <a:p>
            <a:r>
              <a:rPr lang="en-GB" sz="2400" dirty="0">
                <a:solidFill>
                  <a:schemeClr val="bg2">
                    <a:lumMod val="50000"/>
                  </a:schemeClr>
                </a:solidFill>
              </a:rPr>
              <a:t>Better contact with neighbours</a:t>
            </a:r>
          </a:p>
          <a:p>
            <a:endParaRPr lang="en-GB" dirty="0"/>
          </a:p>
          <a:p>
            <a:endParaRPr lang="en-GB" dirty="0"/>
          </a:p>
          <a:p>
            <a:endParaRPr lang="en-GB" dirty="0"/>
          </a:p>
          <a:p>
            <a:endParaRPr lang="en-GB" dirty="0"/>
          </a:p>
          <a:p>
            <a:endParaRPr lang="en-GB" dirty="0"/>
          </a:p>
          <a:p>
            <a:endParaRPr lang="en-GB" dirty="0"/>
          </a:p>
        </p:txBody>
      </p:sp>
      <p:sp>
        <p:nvSpPr>
          <p:cNvPr id="2" name="Rectangle: Rounded Corners 1">
            <a:extLst>
              <a:ext uri="{FF2B5EF4-FFF2-40B4-BE49-F238E27FC236}">
                <a16:creationId xmlns:a16="http://schemas.microsoft.com/office/drawing/2014/main" id="{FEC4C84F-25D7-4CFA-A6AA-03298248637B}"/>
              </a:ext>
            </a:extLst>
          </p:cNvPr>
          <p:cNvSpPr/>
          <p:nvPr/>
        </p:nvSpPr>
        <p:spPr>
          <a:xfrm>
            <a:off x="1059872" y="5180612"/>
            <a:ext cx="6282202" cy="126769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Because we all had to go through the same thing. So, we did things to support each other. You have to help people, you just can't help yourself, you have to help others.</a:t>
            </a:r>
          </a:p>
        </p:txBody>
      </p:sp>
    </p:spTree>
    <p:extLst>
      <p:ext uri="{BB962C8B-B14F-4D97-AF65-F5344CB8AC3E}">
        <p14:creationId xmlns:p14="http://schemas.microsoft.com/office/powerpoint/2010/main" val="15064740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20634"/>
            <a:ext cx="6713424" cy="1389413"/>
          </a:xfrm>
        </p:spPr>
        <p:txBody>
          <a:bodyPr>
            <a:normAutofit/>
          </a:bodyPr>
          <a:lstStyle/>
          <a:p>
            <a:r>
              <a:rPr lang="en-GB" sz="2800" b="1" dirty="0">
                <a:solidFill>
                  <a:srgbClr val="00B0F0"/>
                </a:solidFill>
                <a:latin typeface="Arial" panose="020B0604020202020204" pitchFamily="34" charset="0"/>
                <a:cs typeface="Arial" panose="020B0604020202020204" pitchFamily="34" charset="0"/>
              </a:rPr>
              <a:t>Lifting of public health protections generally means a much more restricted life for some people</a:t>
            </a:r>
            <a:endParaRPr lang="en-GB" sz="2800" dirty="0">
              <a:solidFill>
                <a:srgbClr val="00B0F0"/>
              </a:solidFill>
            </a:endParaRPr>
          </a:p>
        </p:txBody>
      </p:sp>
      <p:pic>
        <p:nvPicPr>
          <p:cNvPr id="9" name="Picture 2" descr="A picture of the British Isles, with one COVID virus picture in each country. There are eight people around the picture of the British Isles." title="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75" y="1082108"/>
            <a:ext cx="1535906" cy="17216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876301"/>
            <a:ext cx="7015324" cy="4536373"/>
          </a:xfrm>
        </p:spPr>
        <p:txBody>
          <a:bodyPr>
            <a:normAutofit fontScale="92500" lnSpcReduction="10000"/>
          </a:bodyPr>
          <a:lstStyle/>
          <a:p>
            <a:pPr>
              <a:lnSpc>
                <a:spcPct val="100000"/>
              </a:lnSpc>
            </a:pPr>
            <a:r>
              <a:rPr lang="en-GB" sz="2600" dirty="0">
                <a:solidFill>
                  <a:schemeClr val="bg2">
                    <a:lumMod val="50000"/>
                  </a:schemeClr>
                </a:solidFill>
              </a:rPr>
              <a:t>Massive issue for people with greater support needs, particularly people with Profound and Multiple Learning Disabilities (PMLD)</a:t>
            </a:r>
          </a:p>
          <a:p>
            <a:pPr lvl="1">
              <a:lnSpc>
                <a:spcPct val="100000"/>
              </a:lnSpc>
            </a:pPr>
            <a:r>
              <a:rPr lang="en-GB" sz="2400" dirty="0">
                <a:solidFill>
                  <a:schemeClr val="bg2">
                    <a:lumMod val="50000"/>
                  </a:schemeClr>
                </a:solidFill>
              </a:rPr>
              <a:t>2 out of 10 people with greater needs were still ‘shielding’ in July/August 2021</a:t>
            </a:r>
          </a:p>
          <a:p>
            <a:pPr lvl="1">
              <a:lnSpc>
                <a:spcPct val="100000"/>
              </a:lnSpc>
            </a:pPr>
            <a:r>
              <a:rPr lang="en-GB" sz="2400" dirty="0">
                <a:solidFill>
                  <a:schemeClr val="bg2">
                    <a:lumMod val="50000"/>
                  </a:schemeClr>
                </a:solidFill>
              </a:rPr>
              <a:t>For over half of people with greater needs, a continuing restricted life was having a negative impact on the person </a:t>
            </a:r>
          </a:p>
          <a:p>
            <a:pPr lvl="1">
              <a:lnSpc>
                <a:spcPct val="100000"/>
              </a:lnSpc>
            </a:pPr>
            <a:r>
              <a:rPr lang="en-GB" sz="2400" dirty="0">
                <a:solidFill>
                  <a:schemeClr val="bg2">
                    <a:lumMod val="50000"/>
                  </a:schemeClr>
                </a:solidFill>
              </a:rPr>
              <a:t>No ‘roadmap’ to how things will get better</a:t>
            </a:r>
          </a:p>
          <a:p>
            <a:pPr lvl="1">
              <a:lnSpc>
                <a:spcPct val="100000"/>
              </a:lnSpc>
            </a:pPr>
            <a:endParaRPr lang="en-GB" sz="2400" dirty="0">
              <a:solidFill>
                <a:schemeClr val="bg2">
                  <a:lumMod val="50000"/>
                </a:schemeClr>
              </a:solidFill>
            </a:endParaRPr>
          </a:p>
          <a:p>
            <a:pPr>
              <a:lnSpc>
                <a:spcPct val="100000"/>
              </a:lnSpc>
            </a:pPr>
            <a:r>
              <a:rPr lang="en-GB" sz="2600" dirty="0">
                <a:solidFill>
                  <a:schemeClr val="bg2">
                    <a:lumMod val="50000"/>
                  </a:schemeClr>
                </a:solidFill>
              </a:rPr>
              <a:t>Comparison – 13% of people considered to be clinically extremely vulnerable in England were still shielding in April 2022 (ONS, 2022)</a:t>
            </a:r>
            <a:endParaRPr lang="en-GB" sz="2600"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58111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49" y="311728"/>
            <a:ext cx="8058149" cy="1469572"/>
          </a:xfrm>
        </p:spPr>
        <p:txBody>
          <a:bodyPr>
            <a:normAutofit/>
          </a:bodyPr>
          <a:lstStyle/>
          <a:p>
            <a:pPr>
              <a:lnSpc>
                <a:spcPct val="100000"/>
              </a:lnSpc>
            </a:pPr>
            <a:r>
              <a:rPr lang="en-GB" sz="2700" b="1" dirty="0">
                <a:solidFill>
                  <a:srgbClr val="00B0F0"/>
                </a:solidFill>
                <a:latin typeface="Arial" panose="020B0604020202020204" pitchFamily="34" charset="0"/>
                <a:cs typeface="Arial" panose="020B0604020202020204" pitchFamily="34" charset="0"/>
              </a:rPr>
              <a:t>Leaving the house in the last 7 days at Wave 3 - Cohort 1 vs Cohort 2 (UK)</a:t>
            </a:r>
          </a:p>
        </p:txBody>
      </p:sp>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672937"/>
            <a:ext cx="6713426" cy="4668486"/>
          </a:xfrm>
        </p:spPr>
        <p:txBody>
          <a:bodyPr>
            <a:normAutofit/>
          </a:bodyPr>
          <a:lstStyle/>
          <a:p>
            <a:endParaRPr lang="en-GB" dirty="0"/>
          </a:p>
          <a:p>
            <a:endParaRPr lang="en-GB" dirty="0"/>
          </a:p>
          <a:p>
            <a:endParaRPr lang="en-GB" dirty="0"/>
          </a:p>
        </p:txBody>
      </p:sp>
      <p:graphicFrame>
        <p:nvGraphicFramePr>
          <p:cNvPr id="7" name="Content Placeholder 7">
            <a:extLst>
              <a:ext uri="{FF2B5EF4-FFF2-40B4-BE49-F238E27FC236}">
                <a16:creationId xmlns:a16="http://schemas.microsoft.com/office/drawing/2014/main" id="{A6C9E3B2-7A37-418E-AA80-99AE7B4F07F8}"/>
              </a:ext>
            </a:extLst>
          </p:cNvPr>
          <p:cNvGraphicFramePr>
            <a:graphicFrameLocks/>
          </p:cNvGraphicFramePr>
          <p:nvPr>
            <p:extLst>
              <p:ext uri="{D42A27DB-BD31-4B8C-83A1-F6EECF244321}">
                <p14:modId xmlns:p14="http://schemas.microsoft.com/office/powerpoint/2010/main" val="3732544379"/>
              </p:ext>
            </p:extLst>
          </p:nvPr>
        </p:nvGraphicFramePr>
        <p:xfrm>
          <a:off x="457203" y="1672937"/>
          <a:ext cx="8580472" cy="49436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14921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380011"/>
            <a:ext cx="6561859" cy="1484416"/>
          </a:xfrm>
        </p:spPr>
        <p:txBody>
          <a:bodyPr>
            <a:normAutofit/>
          </a:bodyPr>
          <a:lstStyle/>
          <a:p>
            <a:r>
              <a:rPr lang="en-GB" sz="2800" b="1" dirty="0">
                <a:solidFill>
                  <a:srgbClr val="00B0F0"/>
                </a:solidFill>
                <a:latin typeface="Arial" panose="020B0604020202020204" pitchFamily="34" charset="0"/>
                <a:cs typeface="Arial" panose="020B0604020202020204" pitchFamily="34" charset="0"/>
              </a:rPr>
              <a:t>The impact of COVID-19 is continuing</a:t>
            </a:r>
            <a:endParaRPr lang="en-GB" sz="2800" dirty="0">
              <a:solidFill>
                <a:srgbClr val="00B0F0"/>
              </a:solidFill>
            </a:endParaRPr>
          </a:p>
        </p:txBody>
      </p:sp>
      <p:pic>
        <p:nvPicPr>
          <p:cNvPr id="9" name="Picture 2" descr="A picture of the British Isles, with one COVID virus picture in each country. There are eight people around the picture of the British Isles." title="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75" y="1082108"/>
            <a:ext cx="1535906" cy="17216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49" y="1615045"/>
            <a:ext cx="6894369" cy="4862944"/>
          </a:xfrm>
        </p:spPr>
        <p:txBody>
          <a:bodyPr>
            <a:normAutofit/>
          </a:bodyPr>
          <a:lstStyle/>
          <a:p>
            <a:pPr>
              <a:lnSpc>
                <a:spcPct val="100000"/>
              </a:lnSpc>
            </a:pPr>
            <a:r>
              <a:rPr lang="en-GB" sz="2600" dirty="0">
                <a:solidFill>
                  <a:schemeClr val="bg2">
                    <a:lumMod val="50000"/>
                  </a:schemeClr>
                </a:solidFill>
              </a:rPr>
              <a:t>By July/August 2021</a:t>
            </a:r>
          </a:p>
          <a:p>
            <a:pPr lvl="1">
              <a:lnSpc>
                <a:spcPct val="100000"/>
              </a:lnSpc>
            </a:pPr>
            <a:r>
              <a:rPr lang="en-GB" sz="2300" dirty="0">
                <a:solidFill>
                  <a:schemeClr val="bg2">
                    <a:lumMod val="50000"/>
                  </a:schemeClr>
                </a:solidFill>
              </a:rPr>
              <a:t>At least three quarters of people said their life would not get back to normal until 2022 or later, if ever</a:t>
            </a:r>
          </a:p>
          <a:p>
            <a:pPr lvl="1">
              <a:lnSpc>
                <a:spcPct val="100000"/>
              </a:lnSpc>
            </a:pPr>
            <a:r>
              <a:rPr lang="en-GB" sz="2300" dirty="0">
                <a:solidFill>
                  <a:schemeClr val="bg2">
                    <a:lumMod val="50000"/>
                  </a:schemeClr>
                </a:solidFill>
              </a:rPr>
              <a:t>People said that everyone going back to facemasks and social distancing, and low numbers of people getting COVID-19 locally, would help them feel safe to go out</a:t>
            </a:r>
          </a:p>
          <a:p>
            <a:pPr lvl="1">
              <a:lnSpc>
                <a:spcPct val="100000"/>
              </a:lnSpc>
            </a:pPr>
            <a:r>
              <a:rPr lang="en-GB" sz="2300" dirty="0">
                <a:solidFill>
                  <a:schemeClr val="bg2">
                    <a:lumMod val="50000"/>
                  </a:schemeClr>
                </a:solidFill>
              </a:rPr>
              <a:t>More than 8 out of 10 people with support staff wanted all their support staff to be COVID-19 vaccinated</a:t>
            </a:r>
          </a:p>
          <a:p>
            <a:pPr>
              <a:lnSpc>
                <a:spcPct val="100000"/>
              </a:lnSpc>
            </a:pPr>
            <a:endParaRPr lang="en-GB" sz="2600"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0682219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28650" y="296884"/>
            <a:ext cx="6713424" cy="1365661"/>
          </a:xfrm>
        </p:spPr>
        <p:txBody>
          <a:bodyPr>
            <a:normAutofit/>
          </a:bodyPr>
          <a:lstStyle/>
          <a:p>
            <a:r>
              <a:rPr lang="en-GB" sz="2800" b="1" dirty="0">
                <a:solidFill>
                  <a:srgbClr val="00B0F0"/>
                </a:solidFill>
                <a:latin typeface="Arial" panose="020B0604020202020204" pitchFamily="34" charset="0"/>
                <a:cs typeface="Arial" panose="020B0604020202020204" pitchFamily="34" charset="0"/>
              </a:rPr>
              <a:t>What are you looking forward to when we can do more?</a:t>
            </a:r>
            <a:endParaRPr lang="en-GB" sz="2800" dirty="0">
              <a:solidFill>
                <a:srgbClr val="00B0F0"/>
              </a:solidFill>
            </a:endParaRPr>
          </a:p>
        </p:txBody>
      </p:sp>
      <p:pic>
        <p:nvPicPr>
          <p:cNvPr id="9" name="Picture 2" descr="A picture of the British Isles, with one COVID virus picture in each country. There are eight people around the picture of the British Isles." title="Project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42075" y="1082108"/>
            <a:ext cx="1535906" cy="172164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49" y="1662545"/>
            <a:ext cx="7007185" cy="4898571"/>
          </a:xfrm>
        </p:spPr>
        <p:txBody>
          <a:bodyPr>
            <a:normAutofit/>
          </a:bodyPr>
          <a:lstStyle/>
          <a:p>
            <a:pPr marL="0" indent="0">
              <a:lnSpc>
                <a:spcPct val="110000"/>
              </a:lnSpc>
              <a:buNone/>
            </a:pPr>
            <a:endParaRPr lang="en-GB" sz="2400" dirty="0"/>
          </a:p>
          <a:p>
            <a:pPr marL="0" indent="0">
              <a:lnSpc>
                <a:spcPct val="110000"/>
              </a:lnSpc>
              <a:buNone/>
            </a:pPr>
            <a:endParaRPr lang="en-GB" sz="2400" dirty="0"/>
          </a:p>
          <a:p>
            <a:pPr marL="0" indent="0">
              <a:lnSpc>
                <a:spcPct val="110000"/>
              </a:lnSpc>
              <a:buNone/>
            </a:pPr>
            <a:endParaRPr lang="en-GB" sz="2400" dirty="0"/>
          </a:p>
          <a:p>
            <a:pPr marL="0" indent="0">
              <a:lnSpc>
                <a:spcPct val="110000"/>
              </a:lnSpc>
              <a:buNone/>
            </a:pPr>
            <a:endParaRPr lang="en-GB" sz="2400" dirty="0"/>
          </a:p>
          <a:p>
            <a:pPr marL="0" indent="0">
              <a:lnSpc>
                <a:spcPct val="110000"/>
              </a:lnSpc>
              <a:buNone/>
            </a:pPr>
            <a:endParaRPr lang="en-GB" sz="2400" dirty="0"/>
          </a:p>
          <a:p>
            <a:pPr marL="0" indent="0">
              <a:lnSpc>
                <a:spcPct val="110000"/>
              </a:lnSpc>
              <a:buNone/>
            </a:pPr>
            <a:endParaRPr lang="en-GB" sz="2400" dirty="0"/>
          </a:p>
          <a:p>
            <a:pPr marL="0" indent="0">
              <a:lnSpc>
                <a:spcPct val="110000"/>
              </a:lnSpc>
              <a:buNone/>
            </a:pPr>
            <a:endParaRPr lang="en-GB" sz="2400" dirty="0"/>
          </a:p>
          <a:p>
            <a:pPr marL="0" indent="0">
              <a:lnSpc>
                <a:spcPct val="110000"/>
              </a:lnSpc>
              <a:buNone/>
            </a:pPr>
            <a:endParaRPr lang="en-GB" sz="2400" dirty="0"/>
          </a:p>
          <a:p>
            <a:pPr marL="0" indent="0">
              <a:lnSpc>
                <a:spcPct val="110000"/>
              </a:lnSpc>
              <a:buNone/>
            </a:pPr>
            <a:endParaRPr lang="en-GB" sz="2400" dirty="0"/>
          </a:p>
          <a:p>
            <a:pPr marL="0" indent="0">
              <a:lnSpc>
                <a:spcPct val="110000"/>
              </a:lnSpc>
              <a:buNone/>
            </a:pPr>
            <a:endParaRPr lang="en-GB" sz="2400" dirty="0"/>
          </a:p>
          <a:p>
            <a:pPr>
              <a:lnSpc>
                <a:spcPct val="110000"/>
              </a:lnSpc>
            </a:pPr>
            <a:endParaRPr lang="en-GB" sz="2400"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2" name="Rectangle: Rounded Corners 1">
            <a:extLst>
              <a:ext uri="{FF2B5EF4-FFF2-40B4-BE49-F238E27FC236}">
                <a16:creationId xmlns:a16="http://schemas.microsoft.com/office/drawing/2014/main" id="{3AEC75C2-8C0F-4BA8-BFF2-51B3DCEF9326}"/>
              </a:ext>
            </a:extLst>
          </p:cNvPr>
          <p:cNvSpPr/>
          <p:nvPr/>
        </p:nvSpPr>
        <p:spPr>
          <a:xfrm>
            <a:off x="628650" y="1834461"/>
            <a:ext cx="5165766" cy="17216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Kissing my girlfriend and being close, being back to work and going on transport and to the cinema and things like that</a:t>
            </a:r>
          </a:p>
        </p:txBody>
      </p:sp>
      <p:sp>
        <p:nvSpPr>
          <p:cNvPr id="4" name="Rectangle: Rounded Corners 3">
            <a:extLst>
              <a:ext uri="{FF2B5EF4-FFF2-40B4-BE49-F238E27FC236}">
                <a16:creationId xmlns:a16="http://schemas.microsoft.com/office/drawing/2014/main" id="{C2358305-64BB-40BB-A8CB-85B36C11356F}"/>
              </a:ext>
            </a:extLst>
          </p:cNvPr>
          <p:cNvSpPr/>
          <p:nvPr/>
        </p:nvSpPr>
        <p:spPr>
          <a:xfrm>
            <a:off x="5885399" y="3604609"/>
            <a:ext cx="2992582" cy="816768"/>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Don't know - just stay in</a:t>
            </a:r>
          </a:p>
        </p:txBody>
      </p:sp>
      <p:sp>
        <p:nvSpPr>
          <p:cNvPr id="5" name="Rectangle: Rounded Corners 4">
            <a:extLst>
              <a:ext uri="{FF2B5EF4-FFF2-40B4-BE49-F238E27FC236}">
                <a16:creationId xmlns:a16="http://schemas.microsoft.com/office/drawing/2014/main" id="{8F6C12DA-651B-4C22-9598-E6C2EC60734B}"/>
              </a:ext>
            </a:extLst>
          </p:cNvPr>
          <p:cNvSpPr/>
          <p:nvPr/>
        </p:nvSpPr>
        <p:spPr>
          <a:xfrm>
            <a:off x="1579866" y="3922864"/>
            <a:ext cx="3357471" cy="816768"/>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I don't even want to hope</a:t>
            </a:r>
          </a:p>
        </p:txBody>
      </p:sp>
      <p:sp>
        <p:nvSpPr>
          <p:cNvPr id="7" name="Rectangle: Rounded Corners 6">
            <a:extLst>
              <a:ext uri="{FF2B5EF4-FFF2-40B4-BE49-F238E27FC236}">
                <a16:creationId xmlns:a16="http://schemas.microsoft.com/office/drawing/2014/main" id="{1DEAF0EB-A4B1-4209-87DA-4F102D96A48D}"/>
              </a:ext>
            </a:extLst>
          </p:cNvPr>
          <p:cNvSpPr/>
          <p:nvPr/>
        </p:nvSpPr>
        <p:spPr>
          <a:xfrm>
            <a:off x="1068779" y="5106390"/>
            <a:ext cx="7446572" cy="1454726"/>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t>Having a hug and being able to see us with no full PPE on. Being able to take him out to open spaces for walks and fresh air</a:t>
            </a:r>
          </a:p>
        </p:txBody>
      </p:sp>
    </p:spTree>
    <p:extLst>
      <p:ext uri="{BB962C8B-B14F-4D97-AF65-F5344CB8AC3E}">
        <p14:creationId xmlns:p14="http://schemas.microsoft.com/office/powerpoint/2010/main" val="14378115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3E28D49-BB7C-B949-A794-6CC2BF041297}"/>
              </a:ext>
            </a:extLst>
          </p:cNvPr>
          <p:cNvSpPr txBox="1"/>
          <p:nvPr/>
        </p:nvSpPr>
        <p:spPr>
          <a:xfrm>
            <a:off x="676895" y="1490365"/>
            <a:ext cx="4926491" cy="1138773"/>
          </a:xfrm>
          <a:prstGeom prst="rect">
            <a:avLst/>
          </a:prstGeom>
          <a:noFill/>
        </p:spPr>
        <p:txBody>
          <a:bodyPr wrap="square" rtlCol="0">
            <a:spAutoFit/>
          </a:bodyPr>
          <a:lstStyle/>
          <a:p>
            <a:r>
              <a:rPr lang="en-GB" sz="2800" b="1" dirty="0">
                <a:solidFill>
                  <a:srgbClr val="00B0F0"/>
                </a:solidFill>
                <a:latin typeface="Arial" panose="020B0604020202020204" pitchFamily="34" charset="0"/>
                <a:cs typeface="Arial" panose="020B0604020202020204" pitchFamily="34" charset="0"/>
              </a:rPr>
              <a:t>3) What next?</a:t>
            </a:r>
            <a:endParaRPr lang="en-GB" sz="3200" dirty="0">
              <a:solidFill>
                <a:srgbClr val="00B0F0"/>
              </a:solidFill>
              <a:latin typeface="Arial" panose="020B0604020202020204" pitchFamily="34" charset="0"/>
              <a:cs typeface="Arial" panose="020B0604020202020204" pitchFamily="34" charset="0"/>
            </a:endParaRPr>
          </a:p>
          <a:p>
            <a:endParaRPr lang="en-US" sz="4000" dirty="0">
              <a:latin typeface="SerifaBEFOP-Roman" panose="02000505050000020003" pitchFamily="2" charset="0"/>
            </a:endParaRPr>
          </a:p>
        </p:txBody>
      </p:sp>
      <p:pic>
        <p:nvPicPr>
          <p:cNvPr id="5" name="Picture 4" descr="Logo for the People with learning disabilities and coronavirus research project">
            <a:extLst>
              <a:ext uri="{FF2B5EF4-FFF2-40B4-BE49-F238E27FC236}">
                <a16:creationId xmlns:a16="http://schemas.microsoft.com/office/drawing/2014/main" id="{47BBEB91-345B-4ABB-9ED4-00B0CB3C38C4}"/>
              </a:ext>
            </a:extLst>
          </p:cNvPr>
          <p:cNvPicPr>
            <a:picLocks noChangeAspect="1"/>
          </p:cNvPicPr>
          <p:nvPr/>
        </p:nvPicPr>
        <p:blipFill>
          <a:blip r:embed="rId3"/>
          <a:stretch>
            <a:fillRect/>
          </a:stretch>
        </p:blipFill>
        <p:spPr>
          <a:xfrm>
            <a:off x="5603386" y="1978738"/>
            <a:ext cx="3018225" cy="3996035"/>
          </a:xfrm>
          <a:prstGeom prst="rect">
            <a:avLst/>
          </a:prstGeom>
        </p:spPr>
      </p:pic>
    </p:spTree>
    <p:extLst>
      <p:ext uri="{BB962C8B-B14F-4D97-AF65-F5344CB8AC3E}">
        <p14:creationId xmlns:p14="http://schemas.microsoft.com/office/powerpoint/2010/main" val="22357480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28649" y="558140"/>
            <a:ext cx="7839942" cy="688769"/>
          </a:xfrm>
        </p:spPr>
        <p:txBody>
          <a:bodyPr>
            <a:noAutofit/>
          </a:bodyPr>
          <a:lstStyle/>
          <a:p>
            <a:pPr>
              <a:lnSpc>
                <a:spcPct val="100000"/>
              </a:lnSpc>
            </a:pPr>
            <a:r>
              <a:rPr lang="en-GB" sz="3200" b="1" dirty="0">
                <a:solidFill>
                  <a:srgbClr val="00B0F0"/>
                </a:solidFill>
                <a:latin typeface="Arial" panose="020B0604020202020204" pitchFamily="34" charset="0"/>
                <a:cs typeface="Arial" panose="020B0604020202020204" pitchFamily="34" charset="0"/>
              </a:rPr>
              <a:t>Is the England/UK experience unusual?</a:t>
            </a:r>
            <a:endParaRPr lang="en-GB" sz="3200" dirty="0">
              <a:solidFill>
                <a:srgbClr val="00B0F0"/>
              </a:solidFill>
            </a:endParaRPr>
          </a:p>
        </p:txBody>
      </p:sp>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531917"/>
            <a:ext cx="8058150" cy="5047013"/>
          </a:xfrm>
        </p:spPr>
        <p:txBody>
          <a:bodyPr>
            <a:normAutofit fontScale="77500" lnSpcReduction="20000"/>
          </a:bodyPr>
          <a:lstStyle/>
          <a:p>
            <a:pPr>
              <a:lnSpc>
                <a:spcPct val="110000"/>
              </a:lnSpc>
            </a:pPr>
            <a:r>
              <a:rPr lang="en-GB" sz="3300" dirty="0">
                <a:solidFill>
                  <a:schemeClr val="bg2">
                    <a:lumMod val="50000"/>
                  </a:schemeClr>
                </a:solidFill>
              </a:rPr>
              <a:t>International scoping review (Taggart et al., 2021)</a:t>
            </a:r>
          </a:p>
          <a:p>
            <a:pPr lvl="1">
              <a:lnSpc>
                <a:spcPct val="110000"/>
              </a:lnSpc>
            </a:pPr>
            <a:r>
              <a:rPr lang="en-GB" sz="3000" dirty="0">
                <a:solidFill>
                  <a:schemeClr val="bg2">
                    <a:lumMod val="50000"/>
                  </a:schemeClr>
                </a:solidFill>
              </a:rPr>
              <a:t>“Limited availability and access to basic public health prevention and protection measures</a:t>
            </a:r>
          </a:p>
          <a:p>
            <a:pPr lvl="1">
              <a:lnSpc>
                <a:spcPct val="110000"/>
              </a:lnSpc>
            </a:pPr>
            <a:r>
              <a:rPr lang="en-GB" sz="3000" dirty="0">
                <a:solidFill>
                  <a:schemeClr val="bg2">
                    <a:lumMod val="50000"/>
                  </a:schemeClr>
                </a:solidFill>
              </a:rPr>
              <a:t>Imposing lockdowns on people with intellectual and developmental disabilities and their carers has significantly impacted upon the person’s behavioural presentation and/or mental health as well as the well-being of family carers</a:t>
            </a:r>
          </a:p>
          <a:p>
            <a:pPr lvl="1">
              <a:lnSpc>
                <a:spcPct val="110000"/>
              </a:lnSpc>
            </a:pPr>
            <a:r>
              <a:rPr lang="en-GB" sz="3000" dirty="0">
                <a:solidFill>
                  <a:schemeClr val="bg2">
                    <a:lumMod val="50000"/>
                  </a:schemeClr>
                </a:solidFill>
              </a:rPr>
              <a:t>Closures of schools, education, day-care, respite, community activities, and employment</a:t>
            </a:r>
          </a:p>
          <a:p>
            <a:pPr lvl="1">
              <a:lnSpc>
                <a:spcPct val="110000"/>
              </a:lnSpc>
            </a:pPr>
            <a:r>
              <a:rPr lang="en-GB" sz="3000" dirty="0">
                <a:solidFill>
                  <a:schemeClr val="bg2">
                    <a:lumMod val="50000"/>
                  </a:schemeClr>
                </a:solidFill>
              </a:rPr>
              <a:t>Compulsory covert DNR orders placed upon this population</a:t>
            </a:r>
          </a:p>
          <a:p>
            <a:pPr lvl="1">
              <a:lnSpc>
                <a:spcPct val="110000"/>
              </a:lnSpc>
            </a:pPr>
            <a:r>
              <a:rPr lang="en-GB" sz="3000" dirty="0">
                <a:solidFill>
                  <a:schemeClr val="bg2">
                    <a:lumMod val="50000"/>
                  </a:schemeClr>
                </a:solidFill>
              </a:rPr>
              <a:t>Restrictions of access to acute hospitals and lifesaving equipment</a:t>
            </a:r>
          </a:p>
          <a:p>
            <a:pPr lvl="1">
              <a:lnSpc>
                <a:spcPct val="110000"/>
              </a:lnSpc>
            </a:pPr>
            <a:r>
              <a:rPr lang="en-GB" sz="3000" dirty="0">
                <a:solidFill>
                  <a:schemeClr val="bg2">
                    <a:lumMod val="50000"/>
                  </a:schemeClr>
                </a:solidFill>
              </a:rPr>
              <a:t>Violations of the rights to life of people with intellectual and developmental disabilities”</a:t>
            </a:r>
            <a:endParaRPr lang="en-GB" dirty="0">
              <a:solidFill>
                <a:schemeClr val="bg2">
                  <a:lumMod val="50000"/>
                </a:schemeClr>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179491670"/>
      </p:ext>
    </p:extLst>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28649" y="558140"/>
            <a:ext cx="7839942" cy="688769"/>
          </a:xfrm>
        </p:spPr>
        <p:txBody>
          <a:bodyPr>
            <a:noAutofit/>
          </a:bodyPr>
          <a:lstStyle/>
          <a:p>
            <a:pPr>
              <a:lnSpc>
                <a:spcPct val="100000"/>
              </a:lnSpc>
            </a:pPr>
            <a:r>
              <a:rPr lang="en-GB" sz="3200" b="1" dirty="0">
                <a:solidFill>
                  <a:srgbClr val="00B0F0"/>
                </a:solidFill>
                <a:latin typeface="Arial" panose="020B0604020202020204" pitchFamily="34" charset="0"/>
                <a:cs typeface="Arial" panose="020B0604020202020204" pitchFamily="34" charset="0"/>
              </a:rPr>
              <a:t>Implications for policy - England</a:t>
            </a:r>
            <a:endParaRPr lang="en-GB" sz="3200" dirty="0">
              <a:solidFill>
                <a:srgbClr val="00B0F0"/>
              </a:solidFill>
            </a:endParaRPr>
          </a:p>
        </p:txBody>
      </p:sp>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389413"/>
            <a:ext cx="8058150" cy="5189517"/>
          </a:xfrm>
        </p:spPr>
        <p:txBody>
          <a:bodyPr>
            <a:normAutofit/>
          </a:bodyPr>
          <a:lstStyle/>
          <a:p>
            <a:pPr>
              <a:lnSpc>
                <a:spcPct val="110000"/>
              </a:lnSpc>
            </a:pPr>
            <a:r>
              <a:rPr lang="en-GB" sz="2800" dirty="0">
                <a:solidFill>
                  <a:schemeClr val="bg2">
                    <a:lumMod val="50000"/>
                  </a:schemeClr>
                </a:solidFill>
              </a:rPr>
              <a:t>Pathways Associates in NW England ran an online conference to discuss what should happen next</a:t>
            </a:r>
          </a:p>
          <a:p>
            <a:pPr>
              <a:lnSpc>
                <a:spcPct val="110000"/>
              </a:lnSpc>
            </a:pPr>
            <a:r>
              <a:rPr lang="en-GB" sz="2800" dirty="0">
                <a:solidFill>
                  <a:schemeClr val="bg2">
                    <a:lumMod val="50000"/>
                  </a:schemeClr>
                </a:solidFill>
              </a:rPr>
              <a:t>Learning Disability England and PMLD Link identified policy priorities, using findings from the project</a:t>
            </a:r>
          </a:p>
          <a:p>
            <a:pPr>
              <a:lnSpc>
                <a:spcPct val="110000"/>
              </a:lnSpc>
            </a:pPr>
            <a:r>
              <a:rPr lang="en-GB" sz="2800" dirty="0">
                <a:solidFill>
                  <a:schemeClr val="bg2">
                    <a:lumMod val="50000"/>
                  </a:schemeClr>
                </a:solidFill>
              </a:rPr>
              <a:t>Policy briefings for England produced </a:t>
            </a:r>
          </a:p>
          <a:p>
            <a:pPr>
              <a:lnSpc>
                <a:spcPct val="110000"/>
              </a:lnSpc>
            </a:pPr>
            <a:r>
              <a:rPr lang="en-GB" sz="2800" dirty="0">
                <a:solidFill>
                  <a:schemeClr val="bg2">
                    <a:lumMod val="50000"/>
                  </a:schemeClr>
                </a:solidFill>
              </a:rPr>
              <a:t>Short films commissioned by </a:t>
            </a:r>
            <a:r>
              <a:rPr lang="en-GB" sz="2800" dirty="0" err="1">
                <a:solidFill>
                  <a:schemeClr val="bg2">
                    <a:lumMod val="50000"/>
                  </a:schemeClr>
                </a:solidFill>
              </a:rPr>
              <a:t>self advocacy</a:t>
            </a:r>
            <a:r>
              <a:rPr lang="en-GB" sz="2800" dirty="0">
                <a:solidFill>
                  <a:schemeClr val="bg2">
                    <a:lumMod val="50000"/>
                  </a:schemeClr>
                </a:solidFill>
              </a:rPr>
              <a:t> groups, family members and support staff</a:t>
            </a: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184520294"/>
      </p:ext>
    </p:extLst>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28649" y="558140"/>
            <a:ext cx="7839942" cy="688769"/>
          </a:xfrm>
        </p:spPr>
        <p:txBody>
          <a:bodyPr>
            <a:noAutofit/>
          </a:bodyPr>
          <a:lstStyle/>
          <a:p>
            <a:pPr>
              <a:lnSpc>
                <a:spcPct val="100000"/>
              </a:lnSpc>
            </a:pPr>
            <a:r>
              <a:rPr lang="en-GB" sz="3200" b="1" dirty="0">
                <a:solidFill>
                  <a:srgbClr val="00B0F0"/>
                </a:solidFill>
                <a:latin typeface="Arial" panose="020B0604020202020204" pitchFamily="34" charset="0"/>
                <a:cs typeface="Arial" panose="020B0604020202020204" pitchFamily="34" charset="0"/>
              </a:rPr>
              <a:t>Implications for policy - England</a:t>
            </a:r>
            <a:endParaRPr lang="en-GB" sz="3200" dirty="0">
              <a:solidFill>
                <a:srgbClr val="00B0F0"/>
              </a:solidFill>
            </a:endParaRPr>
          </a:p>
        </p:txBody>
      </p:sp>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389413"/>
            <a:ext cx="8058150" cy="5189517"/>
          </a:xfrm>
        </p:spPr>
        <p:txBody>
          <a:bodyPr>
            <a:normAutofit/>
          </a:bodyPr>
          <a:lstStyle/>
          <a:p>
            <a:pPr>
              <a:lnSpc>
                <a:spcPct val="110000"/>
              </a:lnSpc>
            </a:pPr>
            <a:r>
              <a:rPr lang="en-GB" sz="2800" dirty="0">
                <a:solidFill>
                  <a:schemeClr val="bg2">
                    <a:lumMod val="50000"/>
                  </a:schemeClr>
                </a:solidFill>
              </a:rPr>
              <a:t>Links to policy briefings and short films collected here </a:t>
            </a:r>
            <a:r>
              <a:rPr lang="en-GB" sz="2800" dirty="0">
                <a:solidFill>
                  <a:schemeClr val="bg2">
                    <a:lumMod val="50000"/>
                  </a:schemeClr>
                </a:solidFill>
                <a:hlinkClick r:id="rId3"/>
              </a:rPr>
              <a:t>https://www.learningdisabilityengland.org.uk/welcome/work-with-members-and-partners/uk-covid-research/</a:t>
            </a:r>
            <a:r>
              <a:rPr lang="en-GB" sz="2800" dirty="0">
                <a:solidFill>
                  <a:schemeClr val="bg2">
                    <a:lumMod val="50000"/>
                  </a:schemeClr>
                </a:solidFill>
              </a:rPr>
              <a:t> </a:t>
            </a:r>
          </a:p>
          <a:p>
            <a:pPr>
              <a:lnSpc>
                <a:spcPct val="110000"/>
              </a:lnSpc>
            </a:pPr>
            <a:endParaRPr lang="en-GB" sz="2800" dirty="0">
              <a:solidFill>
                <a:schemeClr val="bg2">
                  <a:lumMod val="50000"/>
                </a:schemeClr>
              </a:solidFill>
            </a:endParaRPr>
          </a:p>
          <a:p>
            <a:pPr>
              <a:lnSpc>
                <a:spcPct val="110000"/>
              </a:lnSpc>
            </a:pPr>
            <a:r>
              <a:rPr lang="en-GB" sz="2800" dirty="0">
                <a:solidFill>
                  <a:schemeClr val="bg2">
                    <a:lumMod val="50000"/>
                  </a:schemeClr>
                </a:solidFill>
              </a:rPr>
              <a:t>Similar activities in each part of the UK </a:t>
            </a:r>
            <a:r>
              <a:rPr lang="en-GB" sz="2800" dirty="0">
                <a:solidFill>
                  <a:schemeClr val="bg2">
                    <a:lumMod val="50000"/>
                  </a:schemeClr>
                </a:solidFill>
                <a:hlinkClick r:id="rId4"/>
              </a:rPr>
              <a:t>https://warwick.ac.uk/fac/soc/cedar/covid19-learningdisability/results/policybriefing/</a:t>
            </a:r>
            <a:r>
              <a:rPr lang="en-GB" sz="2800" dirty="0">
                <a:solidFill>
                  <a:schemeClr val="bg2">
                    <a:lumMod val="50000"/>
                  </a:schemeClr>
                </a:solidFill>
              </a:rPr>
              <a:t> </a:t>
            </a:r>
            <a:endParaRPr lang="en-GB" sz="2800" dirty="0"/>
          </a:p>
          <a:p>
            <a:endParaRPr lang="en-GB" sz="2800"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3572648956"/>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38713DD-1CC2-4736-A350-301569880C1B}"/>
              </a:ext>
            </a:extLst>
          </p:cNvPr>
          <p:cNvPicPr>
            <a:picLocks noGrp="1" noChangeAspect="1"/>
          </p:cNvPicPr>
          <p:nvPr>
            <p:ph idx="1"/>
          </p:nvPr>
        </p:nvPicPr>
        <p:blipFill>
          <a:blip r:embed="rId2"/>
          <a:stretch>
            <a:fillRect/>
          </a:stretch>
        </p:blipFill>
        <p:spPr>
          <a:xfrm>
            <a:off x="166748" y="1279894"/>
            <a:ext cx="8910935" cy="4123671"/>
          </a:xfrm>
          <a:prstGeom prst="rect">
            <a:avLst/>
          </a:prstGeom>
        </p:spPr>
      </p:pic>
    </p:spTree>
    <p:extLst>
      <p:ext uri="{BB962C8B-B14F-4D97-AF65-F5344CB8AC3E}">
        <p14:creationId xmlns:p14="http://schemas.microsoft.com/office/powerpoint/2010/main" val="153468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26" y="570015"/>
            <a:ext cx="7279574" cy="1104405"/>
          </a:xfrm>
        </p:spPr>
        <p:txBody>
          <a:bodyPr>
            <a:normAutofit/>
          </a:bodyPr>
          <a:lstStyle/>
          <a:p>
            <a:r>
              <a:rPr lang="en-GB" sz="3600" b="1" dirty="0">
                <a:solidFill>
                  <a:srgbClr val="00B0F0"/>
                </a:solidFill>
                <a:latin typeface="Arial" panose="020B0604020202020204" pitchFamily="34" charset="0"/>
                <a:cs typeface="Arial" panose="020B0604020202020204" pitchFamily="34" charset="0"/>
              </a:rPr>
              <a:t>Coming into the pandemic…</a:t>
            </a:r>
          </a:p>
        </p:txBody>
      </p:sp>
      <p:sp>
        <p:nvSpPr>
          <p:cNvPr id="3" name="Content Placeholder 2"/>
          <p:cNvSpPr>
            <a:spLocks noGrp="1"/>
          </p:cNvSpPr>
          <p:nvPr>
            <p:ph idx="1"/>
          </p:nvPr>
        </p:nvSpPr>
        <p:spPr>
          <a:xfrm>
            <a:off x="467543" y="1844824"/>
            <a:ext cx="5160529" cy="4785395"/>
          </a:xfrm>
        </p:spPr>
        <p:txBody>
          <a:bodyPr>
            <a:normAutofit fontScale="85000" lnSpcReduction="10000"/>
          </a:bodyPr>
          <a:lstStyle/>
          <a:p>
            <a:pPr marL="285750" indent="-285750">
              <a:lnSpc>
                <a:spcPct val="110000"/>
              </a:lnSpc>
              <a:buFont typeface="Arial" panose="020B0604020202020204" pitchFamily="34" charset="0"/>
              <a:buChar char="•"/>
            </a:pPr>
            <a:r>
              <a:rPr lang="en-GB" sz="2800" dirty="0">
                <a:solidFill>
                  <a:schemeClr val="bg2">
                    <a:lumMod val="50000"/>
                  </a:schemeClr>
                </a:solidFill>
                <a:latin typeface="Calibri" panose="020F0502020204030204" pitchFamily="34" charset="0"/>
              </a:rPr>
              <a:t>People with learning disabilities dying 15-20 years earlier than other people, with the gap not closing</a:t>
            </a:r>
          </a:p>
          <a:p>
            <a:pPr marL="285750" indent="-285750">
              <a:lnSpc>
                <a:spcPct val="110000"/>
              </a:lnSpc>
              <a:buFont typeface="Arial" panose="020B0604020202020204" pitchFamily="34" charset="0"/>
              <a:buChar char="•"/>
            </a:pPr>
            <a:endParaRPr lang="en-GB" sz="2800" dirty="0">
              <a:solidFill>
                <a:schemeClr val="bg2">
                  <a:lumMod val="50000"/>
                </a:schemeClr>
              </a:solidFill>
              <a:latin typeface="Calibri" panose="020F0502020204030204" pitchFamily="34" charset="0"/>
            </a:endParaRPr>
          </a:p>
          <a:p>
            <a:pPr marL="285750" indent="-285750">
              <a:lnSpc>
                <a:spcPct val="110000"/>
              </a:lnSpc>
              <a:buFont typeface="Arial" panose="020B0604020202020204" pitchFamily="34" charset="0"/>
              <a:buChar char="•"/>
            </a:pPr>
            <a:r>
              <a:rPr lang="en-GB" dirty="0">
                <a:solidFill>
                  <a:schemeClr val="bg2">
                    <a:lumMod val="50000"/>
                  </a:schemeClr>
                </a:solidFill>
                <a:latin typeface="Calibri" panose="020F0502020204030204" pitchFamily="34" charset="0"/>
              </a:rPr>
              <a:t>Pervasive socio-economic inequalities, throughout people ‘s lives, made worse by austerity </a:t>
            </a:r>
          </a:p>
          <a:p>
            <a:pPr marL="285750" indent="-285750">
              <a:lnSpc>
                <a:spcPct val="110000"/>
              </a:lnSpc>
              <a:buFont typeface="Arial" panose="020B0604020202020204" pitchFamily="34" charset="0"/>
              <a:buChar char="•"/>
            </a:pPr>
            <a:endParaRPr lang="en-GB" dirty="0">
              <a:solidFill>
                <a:schemeClr val="bg2">
                  <a:lumMod val="50000"/>
                </a:schemeClr>
              </a:solidFill>
              <a:latin typeface="Calibri" panose="020F0502020204030204" pitchFamily="34" charset="0"/>
            </a:endParaRPr>
          </a:p>
          <a:p>
            <a:pPr marL="285750" indent="-285750">
              <a:lnSpc>
                <a:spcPct val="110000"/>
              </a:lnSpc>
              <a:buFont typeface="Arial" panose="020B0604020202020204" pitchFamily="34" charset="0"/>
              <a:buChar char="•"/>
            </a:pPr>
            <a:r>
              <a:rPr lang="en-GB" dirty="0">
                <a:solidFill>
                  <a:schemeClr val="bg2">
                    <a:lumMod val="50000"/>
                  </a:schemeClr>
                </a:solidFill>
                <a:latin typeface="Calibri" panose="020F0502020204030204" pitchFamily="34" charset="0"/>
              </a:rPr>
              <a:t>Continuing evidence of institutional discrimination in specialist and mainstream health services </a:t>
            </a:r>
          </a:p>
        </p:txBody>
      </p:sp>
      <p:pic>
        <p:nvPicPr>
          <p:cNvPr id="7" name="Picture 6" descr="Screenshot of tweet from Giovanni Ulleri about his brother Joe, who died in Manchester Royal Infirmary after not being given food in the hospital for 19 days. The tweet includes a photo of Joe.">
            <a:extLst>
              <a:ext uri="{FF2B5EF4-FFF2-40B4-BE49-F238E27FC236}">
                <a16:creationId xmlns:a16="http://schemas.microsoft.com/office/drawing/2014/main" id="{391F04D8-37DB-4940-8EC5-C7D7DED10068}"/>
              </a:ext>
            </a:extLst>
          </p:cNvPr>
          <p:cNvPicPr>
            <a:picLocks noChangeAspect="1"/>
          </p:cNvPicPr>
          <p:nvPr/>
        </p:nvPicPr>
        <p:blipFill>
          <a:blip r:embed="rId3"/>
          <a:stretch>
            <a:fillRect/>
          </a:stretch>
        </p:blipFill>
        <p:spPr>
          <a:xfrm>
            <a:off x="5533070" y="2986797"/>
            <a:ext cx="3368234" cy="2736955"/>
          </a:xfrm>
          <a:prstGeom prst="rect">
            <a:avLst/>
          </a:prstGeom>
          <a:ln w="12700">
            <a:solidFill>
              <a:schemeClr val="tx1"/>
            </a:solidFill>
          </a:ln>
        </p:spPr>
      </p:pic>
    </p:spTree>
    <p:extLst>
      <p:ext uri="{BB962C8B-B14F-4D97-AF65-F5344CB8AC3E}">
        <p14:creationId xmlns:p14="http://schemas.microsoft.com/office/powerpoint/2010/main" val="91674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9D822675-72B9-4D81-8FD3-652E0D967760}"/>
              </a:ext>
            </a:extLst>
          </p:cNvPr>
          <p:cNvPicPr>
            <a:picLocks noGrp="1" noChangeAspect="1"/>
          </p:cNvPicPr>
          <p:nvPr>
            <p:ph idx="1"/>
          </p:nvPr>
        </p:nvPicPr>
        <p:blipFill>
          <a:blip r:embed="rId2"/>
          <a:stretch>
            <a:fillRect/>
          </a:stretch>
        </p:blipFill>
        <p:spPr>
          <a:xfrm>
            <a:off x="250630" y="1173180"/>
            <a:ext cx="8642740" cy="4369086"/>
          </a:xfrm>
        </p:spPr>
      </p:pic>
    </p:spTree>
    <p:extLst>
      <p:ext uri="{BB962C8B-B14F-4D97-AF65-F5344CB8AC3E}">
        <p14:creationId xmlns:p14="http://schemas.microsoft.com/office/powerpoint/2010/main" val="5295934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B06BA5AF-4D95-41D1-8B53-48569B58DBD3}"/>
              </a:ext>
            </a:extLst>
          </p:cNvPr>
          <p:cNvPicPr>
            <a:picLocks noGrp="1" noChangeAspect="1"/>
          </p:cNvPicPr>
          <p:nvPr>
            <p:ph idx="1"/>
          </p:nvPr>
        </p:nvPicPr>
        <p:blipFill>
          <a:blip r:embed="rId2"/>
          <a:stretch>
            <a:fillRect/>
          </a:stretch>
        </p:blipFill>
        <p:spPr>
          <a:xfrm>
            <a:off x="554805" y="1184201"/>
            <a:ext cx="8118347" cy="4505112"/>
          </a:xfrm>
          <a:prstGeom prst="rect">
            <a:avLst/>
          </a:prstGeom>
        </p:spPr>
      </p:pic>
    </p:spTree>
    <p:extLst>
      <p:ext uri="{BB962C8B-B14F-4D97-AF65-F5344CB8AC3E}">
        <p14:creationId xmlns:p14="http://schemas.microsoft.com/office/powerpoint/2010/main" val="59998146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97743123-0152-4D32-8850-8601D40C5AEC}"/>
              </a:ext>
            </a:extLst>
          </p:cNvPr>
          <p:cNvPicPr>
            <a:picLocks noGrp="1" noChangeAspect="1"/>
          </p:cNvPicPr>
          <p:nvPr>
            <p:ph idx="1"/>
          </p:nvPr>
        </p:nvPicPr>
        <p:blipFill rotWithShape="1">
          <a:blip r:embed="rId2"/>
          <a:srcRect t="899"/>
          <a:stretch/>
        </p:blipFill>
        <p:spPr>
          <a:xfrm>
            <a:off x="129420" y="1073007"/>
            <a:ext cx="8762057" cy="4927743"/>
          </a:xfrm>
          <a:prstGeom prst="rect">
            <a:avLst/>
          </a:prstGeom>
        </p:spPr>
      </p:pic>
    </p:spTree>
    <p:extLst>
      <p:ext uri="{BB962C8B-B14F-4D97-AF65-F5344CB8AC3E}">
        <p14:creationId xmlns:p14="http://schemas.microsoft.com/office/powerpoint/2010/main" val="278179747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3333482-0E1E-4F3F-8E1E-CCCB3269C98A}"/>
              </a:ext>
            </a:extLst>
          </p:cNvPr>
          <p:cNvPicPr>
            <a:picLocks noGrp="1" noChangeAspect="1"/>
          </p:cNvPicPr>
          <p:nvPr>
            <p:ph idx="1"/>
          </p:nvPr>
        </p:nvPicPr>
        <p:blipFill>
          <a:blip r:embed="rId2"/>
          <a:stretch>
            <a:fillRect/>
          </a:stretch>
        </p:blipFill>
        <p:spPr>
          <a:xfrm>
            <a:off x="210504" y="1173181"/>
            <a:ext cx="8875944" cy="4316792"/>
          </a:xfrm>
        </p:spPr>
      </p:pic>
    </p:spTree>
    <p:extLst>
      <p:ext uri="{BB962C8B-B14F-4D97-AF65-F5344CB8AC3E}">
        <p14:creationId xmlns:p14="http://schemas.microsoft.com/office/powerpoint/2010/main" val="2365916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DFE915E3-E6D3-439F-9909-603FD5DE7E7F}"/>
              </a:ext>
            </a:extLst>
          </p:cNvPr>
          <p:cNvPicPr>
            <a:picLocks noGrp="1" noChangeAspect="1"/>
          </p:cNvPicPr>
          <p:nvPr>
            <p:ph idx="1"/>
          </p:nvPr>
        </p:nvPicPr>
        <p:blipFill>
          <a:blip r:embed="rId2"/>
          <a:stretch>
            <a:fillRect/>
          </a:stretch>
        </p:blipFill>
        <p:spPr>
          <a:xfrm>
            <a:off x="215758" y="986680"/>
            <a:ext cx="8742393" cy="4503293"/>
          </a:xfrm>
        </p:spPr>
      </p:pic>
    </p:spTree>
    <p:extLst>
      <p:ext uri="{BB962C8B-B14F-4D97-AF65-F5344CB8AC3E}">
        <p14:creationId xmlns:p14="http://schemas.microsoft.com/office/powerpoint/2010/main" val="208899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051A91C-9E6A-4BD0-93FB-9BE3E7AB2FF2}"/>
              </a:ext>
            </a:extLst>
          </p:cNvPr>
          <p:cNvPicPr>
            <a:picLocks noGrp="1" noChangeAspect="1"/>
          </p:cNvPicPr>
          <p:nvPr>
            <p:ph idx="1"/>
          </p:nvPr>
        </p:nvPicPr>
        <p:blipFill>
          <a:blip r:embed="rId2"/>
          <a:stretch>
            <a:fillRect/>
          </a:stretch>
        </p:blipFill>
        <p:spPr>
          <a:xfrm>
            <a:off x="129028" y="1103830"/>
            <a:ext cx="8885945" cy="4145623"/>
          </a:xfrm>
        </p:spPr>
      </p:pic>
    </p:spTree>
    <p:extLst>
      <p:ext uri="{BB962C8B-B14F-4D97-AF65-F5344CB8AC3E}">
        <p14:creationId xmlns:p14="http://schemas.microsoft.com/office/powerpoint/2010/main" val="4573122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628649" y="558140"/>
            <a:ext cx="7839942" cy="688769"/>
          </a:xfrm>
        </p:spPr>
        <p:txBody>
          <a:bodyPr>
            <a:noAutofit/>
          </a:bodyPr>
          <a:lstStyle/>
          <a:p>
            <a:pPr>
              <a:lnSpc>
                <a:spcPct val="100000"/>
              </a:lnSpc>
            </a:pPr>
            <a:r>
              <a:rPr lang="en-GB" sz="3200" b="1" dirty="0">
                <a:solidFill>
                  <a:srgbClr val="00B0F0"/>
                </a:solidFill>
                <a:latin typeface="Arial" panose="020B0604020202020204" pitchFamily="34" charset="0"/>
                <a:cs typeface="Arial" panose="020B0604020202020204" pitchFamily="34" charset="0"/>
              </a:rPr>
              <a:t>Four questions from Pathways Associates</a:t>
            </a:r>
            <a:endParaRPr lang="en-GB" sz="3200" dirty="0">
              <a:solidFill>
                <a:srgbClr val="00B0F0"/>
              </a:solidFill>
            </a:endParaRPr>
          </a:p>
        </p:txBody>
      </p:sp>
      <p:sp>
        <p:nvSpPr>
          <p:cNvPr id="3" name="Content Placeholder 2">
            <a:extLst>
              <a:ext uri="{FF2B5EF4-FFF2-40B4-BE49-F238E27FC236}">
                <a16:creationId xmlns:a16="http://schemas.microsoft.com/office/drawing/2014/main" id="{2F20FCA8-A9DE-4F62-991C-B6A5A88B6DBE}"/>
              </a:ext>
            </a:extLst>
          </p:cNvPr>
          <p:cNvSpPr>
            <a:spLocks noGrp="1"/>
          </p:cNvSpPr>
          <p:nvPr>
            <p:ph sz="half" idx="1"/>
          </p:nvPr>
        </p:nvSpPr>
        <p:spPr>
          <a:xfrm>
            <a:off x="628650" y="1389413"/>
            <a:ext cx="8058150" cy="5189517"/>
          </a:xfrm>
        </p:spPr>
        <p:txBody>
          <a:bodyPr>
            <a:normAutofit fontScale="92500" lnSpcReduction="10000"/>
          </a:bodyPr>
          <a:lstStyle/>
          <a:p>
            <a:pPr>
              <a:lnSpc>
                <a:spcPct val="110000"/>
              </a:lnSpc>
            </a:pPr>
            <a:r>
              <a:rPr lang="en-GB" sz="2800" dirty="0">
                <a:solidFill>
                  <a:schemeClr val="bg2">
                    <a:lumMod val="50000"/>
                  </a:schemeClr>
                </a:solidFill>
              </a:rPr>
              <a:t>What should services do for the many people and families who feel they have been forgotten and left behind through COVID-19?</a:t>
            </a:r>
          </a:p>
          <a:p>
            <a:pPr>
              <a:lnSpc>
                <a:spcPct val="110000"/>
              </a:lnSpc>
            </a:pPr>
            <a:endParaRPr lang="en-GB" sz="2800" dirty="0">
              <a:solidFill>
                <a:schemeClr val="bg2">
                  <a:lumMod val="50000"/>
                </a:schemeClr>
              </a:solidFill>
            </a:endParaRPr>
          </a:p>
          <a:p>
            <a:pPr>
              <a:lnSpc>
                <a:spcPct val="110000"/>
              </a:lnSpc>
            </a:pPr>
            <a:r>
              <a:rPr lang="en-GB" sz="2800" dirty="0">
                <a:solidFill>
                  <a:schemeClr val="bg2">
                    <a:lumMod val="50000"/>
                  </a:schemeClr>
                </a:solidFill>
              </a:rPr>
              <a:t>What should services do for people and families who are still shielding or stuck inside – what is the path to a better future for them?</a:t>
            </a:r>
          </a:p>
          <a:p>
            <a:pPr>
              <a:lnSpc>
                <a:spcPct val="110000"/>
              </a:lnSpc>
            </a:pPr>
            <a:endParaRPr lang="en-GB" sz="2800" dirty="0">
              <a:solidFill>
                <a:schemeClr val="bg2">
                  <a:lumMod val="50000"/>
                </a:schemeClr>
              </a:solidFill>
            </a:endParaRPr>
          </a:p>
          <a:p>
            <a:pPr>
              <a:lnSpc>
                <a:spcPct val="110000"/>
              </a:lnSpc>
            </a:pPr>
            <a:r>
              <a:rPr lang="en-GB" sz="2800" dirty="0">
                <a:solidFill>
                  <a:schemeClr val="bg2">
                    <a:lumMod val="50000"/>
                  </a:schemeClr>
                </a:solidFill>
              </a:rPr>
              <a:t>How can we build hope for ourselves?</a:t>
            </a:r>
          </a:p>
          <a:p>
            <a:pPr>
              <a:lnSpc>
                <a:spcPct val="110000"/>
              </a:lnSpc>
            </a:pPr>
            <a:endParaRPr lang="en-GB" sz="2800" dirty="0">
              <a:solidFill>
                <a:schemeClr val="bg2">
                  <a:lumMod val="50000"/>
                </a:schemeClr>
              </a:solidFill>
            </a:endParaRPr>
          </a:p>
          <a:p>
            <a:pPr>
              <a:lnSpc>
                <a:spcPct val="110000"/>
              </a:lnSpc>
            </a:pPr>
            <a:r>
              <a:rPr lang="en-GB" sz="2800" dirty="0">
                <a:solidFill>
                  <a:schemeClr val="bg2">
                    <a:lumMod val="50000"/>
                  </a:schemeClr>
                </a:solidFill>
              </a:rPr>
              <a:t>How can services rebuild trust?</a:t>
            </a:r>
          </a:p>
          <a:p>
            <a:pPr>
              <a:lnSpc>
                <a:spcPct val="110000"/>
              </a:lnSpc>
            </a:pPr>
            <a:endParaRPr lang="en-GB" sz="2800" dirty="0">
              <a:solidFill>
                <a:schemeClr val="bg2">
                  <a:lumMod val="50000"/>
                </a:schemeClr>
              </a:solidFill>
            </a:endParaRPr>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22230586"/>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24072" y="629268"/>
            <a:ext cx="4939868" cy="1286160"/>
          </a:xfrm>
        </p:spPr>
        <p:txBody>
          <a:bodyPr anchor="b">
            <a:normAutofit/>
          </a:bodyPr>
          <a:lstStyle/>
          <a:p>
            <a:r>
              <a:rPr lang="en-GB" b="1" dirty="0">
                <a:solidFill>
                  <a:srgbClr val="00B0F0"/>
                </a:solidFill>
                <a:latin typeface="Arial" panose="020B0604020202020204" pitchFamily="34" charset="0"/>
                <a:cs typeface="Arial" panose="020B0604020202020204" pitchFamily="34" charset="0"/>
              </a:rPr>
              <a:t>Martin Stevens</a:t>
            </a:r>
          </a:p>
        </p:txBody>
      </p:sp>
      <p:sp>
        <p:nvSpPr>
          <p:cNvPr id="3" name="Content Placeholder 2"/>
          <p:cNvSpPr>
            <a:spLocks noGrp="1"/>
          </p:cNvSpPr>
          <p:nvPr>
            <p:ph idx="1"/>
          </p:nvPr>
        </p:nvSpPr>
        <p:spPr>
          <a:xfrm>
            <a:off x="3724073" y="2438400"/>
            <a:ext cx="4939867" cy="3785419"/>
          </a:xfrm>
        </p:spPr>
        <p:txBody>
          <a:bodyPr>
            <a:normAutofit/>
          </a:bodyPr>
          <a:lstStyle/>
          <a:p>
            <a:pPr lvl="1"/>
            <a:endParaRPr lang="en-GB" sz="1700"/>
          </a:p>
          <a:p>
            <a:endParaRPr lang="en-GB" sz="1700"/>
          </a:p>
          <a:p>
            <a:pPr lvl="1">
              <a:buFont typeface="Arial" panose="020B0604020202020204" pitchFamily="34" charset="0"/>
              <a:buChar char="•"/>
            </a:pPr>
            <a:endParaRPr lang="en-GB" sz="1700"/>
          </a:p>
          <a:p>
            <a:endParaRPr lang="en-GB" sz="1700"/>
          </a:p>
        </p:txBody>
      </p:sp>
      <p:pic>
        <p:nvPicPr>
          <p:cNvPr id="4" name="Picture 2" descr="A person wearing glasses&#10;&#10;Description automatically generated with medium confidence">
            <a:extLst>
              <a:ext uri="{FF2B5EF4-FFF2-40B4-BE49-F238E27FC236}">
                <a16:creationId xmlns:a16="http://schemas.microsoft.com/office/drawing/2014/main" id="{F9293F52-52EB-44FF-A5EE-E01FBD94AC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4998" r="28247" b="-1"/>
          <a:stretch/>
        </p:blipFill>
        <p:spPr bwMode="auto">
          <a:xfrm>
            <a:off x="20" y="10"/>
            <a:ext cx="3476673" cy="6857990"/>
          </a:xfrm>
          <a:prstGeom prst="rect">
            <a:avLst/>
          </a:prstGeom>
          <a:noFill/>
          <a:effectLst/>
          <a:extLst>
            <a:ext uri="{909E8E84-426E-40DD-AFC4-6F175D3DCCD1}">
              <a14:hiddenFill xmlns:a14="http://schemas.microsoft.com/office/drawing/2010/main">
                <a:solidFill>
                  <a:srgbClr val="FFFFFF"/>
                </a:solidFill>
              </a14:hiddenFill>
            </a:ext>
          </a:extLst>
        </p:spPr>
      </p:pic>
      <p:cxnSp>
        <p:nvCxnSpPr>
          <p:cNvPr id="8" name="Straight Connector 10">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B49564"/>
            </a:solidFill>
          </a:ln>
        </p:spPr>
        <p:style>
          <a:lnRef idx="1">
            <a:schemeClr val="accent1"/>
          </a:lnRef>
          <a:fillRef idx="0">
            <a:schemeClr val="accent1"/>
          </a:fillRef>
          <a:effectRef idx="0">
            <a:schemeClr val="accent1"/>
          </a:effectRef>
          <a:fontRef idx="minor">
            <a:schemeClr val="tx1"/>
          </a:fontRef>
        </p:style>
      </p:cxnSp>
      <p:sp>
        <p:nvSpPr>
          <p:cNvPr id="5" name="Lightning Bolt 4" descr="-">
            <a:extLst>
              <a:ext uri="{FF2B5EF4-FFF2-40B4-BE49-F238E27FC236}">
                <a16:creationId xmlns:a16="http://schemas.microsoft.com/office/drawing/2014/main" id="{F652BED6-9DB9-4DB1-B18A-DC48357FC0EA}"/>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Lightning Bolt 5" descr="-">
            <a:extLst>
              <a:ext uri="{FF2B5EF4-FFF2-40B4-BE49-F238E27FC236}">
                <a16:creationId xmlns:a16="http://schemas.microsoft.com/office/drawing/2014/main" id="{F195356D-473B-4188-9D05-E8107BB4C6DE}"/>
              </a:ext>
            </a:extLst>
          </p:cNvPr>
          <p:cNvSpPr/>
          <p:nvPr/>
        </p:nvSpPr>
        <p:spPr>
          <a:xfrm>
            <a:off x="0" y="0"/>
            <a:ext cx="0" cy="0"/>
          </a:xfrm>
          <a:prstGeom prst="lightningBol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8150541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4272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26" y="570015"/>
            <a:ext cx="7279574" cy="1104405"/>
          </a:xfrm>
        </p:spPr>
        <p:txBody>
          <a:bodyPr>
            <a:normAutofit/>
          </a:bodyPr>
          <a:lstStyle/>
          <a:p>
            <a:r>
              <a:rPr lang="en-GB" sz="3600" b="1" dirty="0">
                <a:solidFill>
                  <a:srgbClr val="00B0F0"/>
                </a:solidFill>
                <a:latin typeface="Arial" panose="020B0604020202020204" pitchFamily="34" charset="0"/>
                <a:cs typeface="Arial" panose="020B0604020202020204" pitchFamily="34" charset="0"/>
              </a:rPr>
              <a:t>As the pandemic hit…</a:t>
            </a:r>
          </a:p>
        </p:txBody>
      </p:sp>
      <p:sp>
        <p:nvSpPr>
          <p:cNvPr id="3" name="Content Placeholder 2"/>
          <p:cNvSpPr>
            <a:spLocks noGrp="1"/>
          </p:cNvSpPr>
          <p:nvPr>
            <p:ph idx="1"/>
          </p:nvPr>
        </p:nvSpPr>
        <p:spPr>
          <a:xfrm>
            <a:off x="344385" y="1844824"/>
            <a:ext cx="5379522" cy="4852859"/>
          </a:xfrm>
        </p:spPr>
        <p:txBody>
          <a:bodyPr>
            <a:normAutofit/>
          </a:bodyPr>
          <a:lstStyle/>
          <a:p>
            <a:pPr marL="285750" indent="-285750">
              <a:lnSpc>
                <a:spcPct val="100000"/>
              </a:lnSpc>
              <a:buFont typeface="Arial" panose="020B0604020202020204" pitchFamily="34" charset="0"/>
              <a:buChar char="•"/>
            </a:pPr>
            <a:r>
              <a:rPr lang="en-GB" sz="2800" dirty="0">
                <a:solidFill>
                  <a:schemeClr val="bg2">
                    <a:lumMod val="50000"/>
                  </a:schemeClr>
                </a:solidFill>
                <a:latin typeface="Calibri" panose="020F0502020204030204" pitchFamily="34" charset="0"/>
              </a:rPr>
              <a:t>Complete lack of pre-pandemic planning or even awareness of people with learning disabilities </a:t>
            </a:r>
          </a:p>
          <a:p>
            <a:pPr marL="742950" lvl="1" indent="-285750">
              <a:lnSpc>
                <a:spcPct val="100000"/>
              </a:lnSpc>
            </a:pPr>
            <a:r>
              <a:rPr lang="en-GB" dirty="0">
                <a:solidFill>
                  <a:schemeClr val="bg2">
                    <a:lumMod val="50000"/>
                  </a:schemeClr>
                </a:solidFill>
                <a:latin typeface="Calibri" panose="020F0502020204030204" pitchFamily="34" charset="0"/>
              </a:rPr>
              <a:t>No PPE</a:t>
            </a:r>
          </a:p>
          <a:p>
            <a:pPr marL="742950" lvl="1" indent="-285750">
              <a:lnSpc>
                <a:spcPct val="100000"/>
              </a:lnSpc>
            </a:pPr>
            <a:r>
              <a:rPr lang="en-GB" dirty="0">
                <a:solidFill>
                  <a:schemeClr val="bg2">
                    <a:lumMod val="50000"/>
                  </a:schemeClr>
                </a:solidFill>
                <a:latin typeface="Calibri" panose="020F0502020204030204" pitchFamily="34" charset="0"/>
              </a:rPr>
              <a:t>No testing</a:t>
            </a:r>
          </a:p>
          <a:p>
            <a:pPr marL="742950" lvl="1" indent="-285750">
              <a:lnSpc>
                <a:spcPct val="100000"/>
              </a:lnSpc>
            </a:pPr>
            <a:r>
              <a:rPr lang="en-GB" dirty="0">
                <a:solidFill>
                  <a:schemeClr val="bg2">
                    <a:lumMod val="50000"/>
                  </a:schemeClr>
                </a:solidFill>
                <a:latin typeface="Calibri" panose="020F0502020204030204" pitchFamily="34" charset="0"/>
              </a:rPr>
              <a:t>No guidance</a:t>
            </a:r>
          </a:p>
          <a:p>
            <a:pPr marL="742950" lvl="1" indent="-285750">
              <a:lnSpc>
                <a:spcPct val="100000"/>
              </a:lnSpc>
            </a:pPr>
            <a:r>
              <a:rPr lang="en-GB" dirty="0">
                <a:solidFill>
                  <a:schemeClr val="bg2">
                    <a:lumMod val="50000"/>
                  </a:schemeClr>
                </a:solidFill>
                <a:latin typeface="Calibri" panose="020F0502020204030204" pitchFamily="34" charset="0"/>
              </a:rPr>
              <a:t>No support for families</a:t>
            </a:r>
          </a:p>
          <a:p>
            <a:pPr marL="742950" lvl="1" indent="-285750">
              <a:lnSpc>
                <a:spcPct val="100000"/>
              </a:lnSpc>
            </a:pPr>
            <a:r>
              <a:rPr lang="en-GB" dirty="0">
                <a:solidFill>
                  <a:schemeClr val="bg2">
                    <a:lumMod val="50000"/>
                  </a:schemeClr>
                </a:solidFill>
                <a:latin typeface="Calibri" panose="020F0502020204030204" pitchFamily="34" charset="0"/>
              </a:rPr>
              <a:t>Withdrawal of social care services</a:t>
            </a:r>
          </a:p>
          <a:p>
            <a:pPr marL="742950" lvl="1" indent="-285750">
              <a:lnSpc>
                <a:spcPct val="100000"/>
              </a:lnSpc>
            </a:pPr>
            <a:r>
              <a:rPr lang="en-GB" dirty="0">
                <a:solidFill>
                  <a:schemeClr val="bg2">
                    <a:lumMod val="50000"/>
                  </a:schemeClr>
                </a:solidFill>
                <a:latin typeface="Calibri" panose="020F0502020204030204" pitchFamily="34" charset="0"/>
              </a:rPr>
              <a:t>‘Easement’ of legal duties</a:t>
            </a:r>
          </a:p>
        </p:txBody>
      </p:sp>
      <p:pic>
        <p:nvPicPr>
          <p:cNvPr id="5" name="Picture 4" descr="Tweet from the Voluntary Organisations Disability Group reporting an early survey showing 0.5% of staff had been tested for Covid-19, as mentioned on BBC Breakfast.">
            <a:extLst>
              <a:ext uri="{FF2B5EF4-FFF2-40B4-BE49-F238E27FC236}">
                <a16:creationId xmlns:a16="http://schemas.microsoft.com/office/drawing/2014/main" id="{94231042-488F-44E9-8F09-4E7D08AA9B70}"/>
              </a:ext>
            </a:extLst>
          </p:cNvPr>
          <p:cNvPicPr>
            <a:picLocks noChangeAspect="1"/>
          </p:cNvPicPr>
          <p:nvPr/>
        </p:nvPicPr>
        <p:blipFill>
          <a:blip r:embed="rId3"/>
          <a:stretch>
            <a:fillRect/>
          </a:stretch>
        </p:blipFill>
        <p:spPr>
          <a:xfrm>
            <a:off x="5628072" y="2315688"/>
            <a:ext cx="3387445" cy="3544785"/>
          </a:xfrm>
          <a:prstGeom prst="rect">
            <a:avLst/>
          </a:prstGeom>
          <a:ln w="12700">
            <a:solidFill>
              <a:schemeClr val="tx1"/>
            </a:solidFill>
          </a:ln>
        </p:spPr>
      </p:pic>
    </p:spTree>
    <p:extLst>
      <p:ext uri="{BB962C8B-B14F-4D97-AF65-F5344CB8AC3E}">
        <p14:creationId xmlns:p14="http://schemas.microsoft.com/office/powerpoint/2010/main" val="2092084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26" y="570015"/>
            <a:ext cx="7279574" cy="1104405"/>
          </a:xfrm>
        </p:spPr>
        <p:txBody>
          <a:bodyPr>
            <a:normAutofit/>
          </a:bodyPr>
          <a:lstStyle/>
          <a:p>
            <a:r>
              <a:rPr lang="en-GB" sz="3600" b="1" dirty="0">
                <a:solidFill>
                  <a:srgbClr val="00B0F0"/>
                </a:solidFill>
                <a:latin typeface="Arial" panose="020B0604020202020204" pitchFamily="34" charset="0"/>
                <a:cs typeface="Arial" panose="020B0604020202020204" pitchFamily="34" charset="0"/>
              </a:rPr>
              <a:t>As the pandemic hit…</a:t>
            </a:r>
          </a:p>
        </p:txBody>
      </p:sp>
      <p:sp>
        <p:nvSpPr>
          <p:cNvPr id="3" name="Content Placeholder 2"/>
          <p:cNvSpPr>
            <a:spLocks noGrp="1"/>
          </p:cNvSpPr>
          <p:nvPr>
            <p:ph idx="1"/>
          </p:nvPr>
        </p:nvSpPr>
        <p:spPr>
          <a:xfrm>
            <a:off x="320635" y="1579418"/>
            <a:ext cx="6085237" cy="5050801"/>
          </a:xfrm>
        </p:spPr>
        <p:txBody>
          <a:bodyPr>
            <a:normAutofit/>
          </a:bodyPr>
          <a:lstStyle/>
          <a:p>
            <a:pPr marL="285750" indent="-285750">
              <a:lnSpc>
                <a:spcPct val="100000"/>
              </a:lnSpc>
            </a:pPr>
            <a:r>
              <a:rPr lang="en-GB" dirty="0">
                <a:solidFill>
                  <a:schemeClr val="bg2">
                    <a:lumMod val="50000"/>
                  </a:schemeClr>
                </a:solidFill>
                <a:latin typeface="Calibri" panose="020F0502020204030204" pitchFamily="34" charset="0"/>
              </a:rPr>
              <a:t>COVID-19 risk viewed in terms of specific lists of medical ‘conditions’</a:t>
            </a:r>
          </a:p>
          <a:p>
            <a:pPr marL="742950" lvl="1" indent="-285750">
              <a:lnSpc>
                <a:spcPct val="100000"/>
              </a:lnSpc>
            </a:pPr>
            <a:r>
              <a:rPr lang="en-GB" dirty="0">
                <a:solidFill>
                  <a:schemeClr val="bg2">
                    <a:lumMod val="50000"/>
                  </a:schemeClr>
                </a:solidFill>
                <a:latin typeface="Calibri" panose="020F0502020204030204" pitchFamily="34" charset="0"/>
              </a:rPr>
              <a:t>‘Underlying health conditions’</a:t>
            </a:r>
          </a:p>
          <a:p>
            <a:pPr marL="742950" lvl="1" indent="-285750">
              <a:lnSpc>
                <a:spcPct val="100000"/>
              </a:lnSpc>
            </a:pPr>
            <a:r>
              <a:rPr lang="en-GB" dirty="0">
                <a:solidFill>
                  <a:schemeClr val="bg2">
                    <a:lumMod val="50000"/>
                  </a:schemeClr>
                </a:solidFill>
                <a:latin typeface="Calibri" panose="020F0502020204030204" pitchFamily="34" charset="0"/>
              </a:rPr>
              <a:t>‘The vulnerable’</a:t>
            </a:r>
          </a:p>
          <a:p>
            <a:pPr marL="742950" lvl="1" indent="-285750">
              <a:lnSpc>
                <a:spcPct val="100000"/>
              </a:lnSpc>
            </a:pPr>
            <a:r>
              <a:rPr lang="en-GB" dirty="0">
                <a:solidFill>
                  <a:schemeClr val="bg2">
                    <a:lumMod val="50000"/>
                  </a:schemeClr>
                </a:solidFill>
                <a:latin typeface="Calibri" panose="020F0502020204030204" pitchFamily="34" charset="0"/>
              </a:rPr>
              <a:t>Little consideration of multiple health conditions or social and economic conditions putting people at risk</a:t>
            </a:r>
          </a:p>
          <a:p>
            <a:pPr marL="285750" indent="-285750">
              <a:lnSpc>
                <a:spcPct val="100000"/>
              </a:lnSpc>
              <a:buFont typeface="Arial" panose="020B0604020202020204" pitchFamily="34" charset="0"/>
              <a:buChar char="•"/>
            </a:pPr>
            <a:r>
              <a:rPr lang="en-GB" dirty="0">
                <a:solidFill>
                  <a:schemeClr val="bg2">
                    <a:lumMod val="50000"/>
                  </a:schemeClr>
                </a:solidFill>
                <a:latin typeface="Calibri" panose="020F0502020204030204" pitchFamily="34" charset="0"/>
              </a:rPr>
              <a:t>‘Flattening the curve’</a:t>
            </a:r>
          </a:p>
          <a:p>
            <a:pPr marL="742950" lvl="1" indent="-285750">
              <a:lnSpc>
                <a:spcPct val="100000"/>
              </a:lnSpc>
            </a:pPr>
            <a:r>
              <a:rPr lang="en-GB" dirty="0">
                <a:solidFill>
                  <a:schemeClr val="bg2">
                    <a:lumMod val="50000"/>
                  </a:schemeClr>
                </a:solidFill>
                <a:latin typeface="Calibri" panose="020F0502020204030204" pitchFamily="34" charset="0"/>
              </a:rPr>
              <a:t>Implicit herd immunity strategy</a:t>
            </a:r>
          </a:p>
          <a:p>
            <a:pPr marL="742950" lvl="1" indent="-285750">
              <a:lnSpc>
                <a:spcPct val="100000"/>
              </a:lnSpc>
            </a:pPr>
            <a:r>
              <a:rPr lang="en-GB" dirty="0">
                <a:solidFill>
                  <a:schemeClr val="bg2">
                    <a:lumMod val="50000"/>
                  </a:schemeClr>
                </a:solidFill>
                <a:latin typeface="Calibri" panose="020F0502020204030204" pitchFamily="34" charset="0"/>
              </a:rPr>
              <a:t>Late introduction of public health protection measures, including lockdown</a:t>
            </a:r>
          </a:p>
        </p:txBody>
      </p:sp>
      <p:pic>
        <p:nvPicPr>
          <p:cNvPr id="6" name="Picture 5" descr="A 'flatten the curve' diagram often produced early in the COVID-19 pandemic, supposedly showing that some public health protection measures would result in hospital services not getting overwhelmed.">
            <a:extLst>
              <a:ext uri="{FF2B5EF4-FFF2-40B4-BE49-F238E27FC236}">
                <a16:creationId xmlns:a16="http://schemas.microsoft.com/office/drawing/2014/main" id="{9658537F-C1B0-462E-BF89-8A075A52AECD}"/>
              </a:ext>
            </a:extLst>
          </p:cNvPr>
          <p:cNvPicPr>
            <a:picLocks noChangeAspect="1"/>
          </p:cNvPicPr>
          <p:nvPr/>
        </p:nvPicPr>
        <p:blipFill>
          <a:blip r:embed="rId3"/>
          <a:stretch>
            <a:fillRect/>
          </a:stretch>
        </p:blipFill>
        <p:spPr>
          <a:xfrm>
            <a:off x="6080166" y="2173184"/>
            <a:ext cx="2945081" cy="2945081"/>
          </a:xfrm>
          <a:prstGeom prst="rect">
            <a:avLst/>
          </a:prstGeom>
          <a:ln w="12700">
            <a:solidFill>
              <a:schemeClr val="tx1"/>
            </a:solidFill>
          </a:ln>
        </p:spPr>
      </p:pic>
    </p:spTree>
    <p:extLst>
      <p:ext uri="{BB962C8B-B14F-4D97-AF65-F5344CB8AC3E}">
        <p14:creationId xmlns:p14="http://schemas.microsoft.com/office/powerpoint/2010/main" val="142013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26" y="570015"/>
            <a:ext cx="7279574" cy="1104405"/>
          </a:xfrm>
        </p:spPr>
        <p:txBody>
          <a:bodyPr>
            <a:normAutofit/>
          </a:bodyPr>
          <a:lstStyle/>
          <a:p>
            <a:r>
              <a:rPr lang="en-GB" sz="3600" b="1" dirty="0">
                <a:solidFill>
                  <a:srgbClr val="00B0F0"/>
                </a:solidFill>
                <a:latin typeface="Arial" panose="020B0604020202020204" pitchFamily="34" charset="0"/>
                <a:cs typeface="Arial" panose="020B0604020202020204" pitchFamily="34" charset="0"/>
              </a:rPr>
              <a:t>As the pandemic hit…</a:t>
            </a:r>
          </a:p>
        </p:txBody>
      </p:sp>
      <p:sp>
        <p:nvSpPr>
          <p:cNvPr id="3" name="Content Placeholder 2"/>
          <p:cNvSpPr>
            <a:spLocks noGrp="1"/>
          </p:cNvSpPr>
          <p:nvPr>
            <p:ph idx="1"/>
          </p:nvPr>
        </p:nvSpPr>
        <p:spPr>
          <a:xfrm>
            <a:off x="320635" y="1579418"/>
            <a:ext cx="8431480" cy="5050801"/>
          </a:xfrm>
        </p:spPr>
        <p:txBody>
          <a:bodyPr>
            <a:normAutofit/>
          </a:bodyPr>
          <a:lstStyle/>
          <a:p>
            <a:pPr>
              <a:lnSpc>
                <a:spcPct val="100000"/>
              </a:lnSpc>
            </a:pPr>
            <a:r>
              <a:rPr lang="en-GB" sz="2800" dirty="0">
                <a:solidFill>
                  <a:schemeClr val="bg2">
                    <a:lumMod val="50000"/>
                  </a:schemeClr>
                </a:solidFill>
              </a:rPr>
              <a:t>‘Protect the NHS’</a:t>
            </a:r>
          </a:p>
          <a:p>
            <a:pPr lvl="1">
              <a:lnSpc>
                <a:spcPct val="100000"/>
              </a:lnSpc>
            </a:pPr>
            <a:r>
              <a:rPr lang="en-GB" dirty="0">
                <a:solidFill>
                  <a:schemeClr val="bg2">
                    <a:lumMod val="50000"/>
                  </a:schemeClr>
                </a:solidFill>
              </a:rPr>
              <a:t>Health service priority was hospital capacity for treating and managing COVID-19</a:t>
            </a:r>
          </a:p>
          <a:p>
            <a:pPr lvl="1">
              <a:lnSpc>
                <a:spcPct val="100000"/>
              </a:lnSpc>
            </a:pPr>
            <a:r>
              <a:rPr lang="en-GB" dirty="0">
                <a:solidFill>
                  <a:schemeClr val="bg2">
                    <a:lumMod val="50000"/>
                  </a:schemeClr>
                </a:solidFill>
              </a:rPr>
              <a:t>Diversion of health professionals and resources from other health services – ongoing therapies stopped</a:t>
            </a:r>
          </a:p>
          <a:p>
            <a:pPr lvl="1">
              <a:lnSpc>
                <a:spcPct val="100000"/>
              </a:lnSpc>
            </a:pPr>
            <a:r>
              <a:rPr lang="en-GB" dirty="0">
                <a:solidFill>
                  <a:schemeClr val="bg2">
                    <a:lumMod val="50000"/>
                  </a:schemeClr>
                </a:solidFill>
                <a:latin typeface="Calibri" panose="020F0502020204030204" pitchFamily="34" charset="0"/>
              </a:rPr>
              <a:t>Institutional discrimination in health service responses to people with learning disabilities: DNARs and NICE guidelines</a:t>
            </a:r>
          </a:p>
          <a:p>
            <a:pPr lvl="1">
              <a:lnSpc>
                <a:spcPct val="100000"/>
              </a:lnSpc>
            </a:pPr>
            <a:endParaRPr lang="en-GB" dirty="0">
              <a:latin typeface="Calibri" panose="020F0502020204030204" pitchFamily="34" charset="0"/>
            </a:endParaRPr>
          </a:p>
          <a:p>
            <a:pPr lvl="1">
              <a:lnSpc>
                <a:spcPct val="100000"/>
              </a:lnSpc>
            </a:pPr>
            <a:endParaRPr lang="en-GB" dirty="0">
              <a:latin typeface="Calibri" panose="020F0502020204030204" pitchFamily="34" charset="0"/>
            </a:endParaRPr>
          </a:p>
          <a:p>
            <a:pPr marL="285750" indent="-285750">
              <a:lnSpc>
                <a:spcPct val="100000"/>
              </a:lnSpc>
              <a:buFont typeface="Arial" panose="020B0604020202020204" pitchFamily="34" charset="0"/>
              <a:buChar char="•"/>
            </a:pPr>
            <a:endParaRPr lang="en-GB" dirty="0">
              <a:latin typeface="Calibri" panose="020F0502020204030204" pitchFamily="34" charset="0"/>
            </a:endParaRPr>
          </a:p>
        </p:txBody>
      </p:sp>
      <p:pic>
        <p:nvPicPr>
          <p:cNvPr id="4" name="Picture 3">
            <a:extLst>
              <a:ext uri="{FF2B5EF4-FFF2-40B4-BE49-F238E27FC236}">
                <a16:creationId xmlns:a16="http://schemas.microsoft.com/office/drawing/2014/main" id="{1C6ACCDE-C226-4D45-A788-DE6FA7992F44}"/>
              </a:ext>
            </a:extLst>
          </p:cNvPr>
          <p:cNvPicPr>
            <a:picLocks noChangeAspect="1"/>
          </p:cNvPicPr>
          <p:nvPr/>
        </p:nvPicPr>
        <p:blipFill>
          <a:blip r:embed="rId3"/>
          <a:stretch>
            <a:fillRect/>
          </a:stretch>
        </p:blipFill>
        <p:spPr>
          <a:xfrm>
            <a:off x="2536713" y="4593979"/>
            <a:ext cx="3999323" cy="2036240"/>
          </a:xfrm>
          <a:prstGeom prst="rect">
            <a:avLst/>
          </a:prstGeom>
        </p:spPr>
      </p:pic>
    </p:spTree>
    <p:extLst>
      <p:ext uri="{BB962C8B-B14F-4D97-AF65-F5344CB8AC3E}">
        <p14:creationId xmlns:p14="http://schemas.microsoft.com/office/powerpoint/2010/main" val="464571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55" y="365126"/>
            <a:ext cx="8136081" cy="1325563"/>
          </a:xfrm>
        </p:spPr>
        <p:txBody>
          <a:bodyPr>
            <a:normAutofit/>
          </a:bodyPr>
          <a:lstStyle/>
          <a:p>
            <a:r>
              <a:rPr lang="en-GB" sz="2800" b="1" dirty="0">
                <a:solidFill>
                  <a:srgbClr val="00B0F0"/>
                </a:solidFill>
                <a:latin typeface="Arial" panose="020B0604020202020204" pitchFamily="34" charset="0"/>
                <a:cs typeface="Arial" panose="020B0604020202020204" pitchFamily="34" charset="0"/>
              </a:rPr>
              <a:t>Who stepped into the void? Disabled people’s organisations</a:t>
            </a:r>
          </a:p>
        </p:txBody>
      </p:sp>
      <p:pic>
        <p:nvPicPr>
          <p:cNvPr id="5" name="Content Placeholder 4" descr="Learning Disability England Covid hub web page">
            <a:extLst>
              <a:ext uri="{FF2B5EF4-FFF2-40B4-BE49-F238E27FC236}">
                <a16:creationId xmlns:a16="http://schemas.microsoft.com/office/drawing/2014/main" id="{95EC4C9F-09B4-4184-97EE-7B39390C417F}"/>
              </a:ext>
            </a:extLst>
          </p:cNvPr>
          <p:cNvPicPr>
            <a:picLocks noGrp="1" noChangeAspect="1"/>
          </p:cNvPicPr>
          <p:nvPr>
            <p:ph idx="1"/>
          </p:nvPr>
        </p:nvPicPr>
        <p:blipFill>
          <a:blip r:embed="rId2"/>
          <a:stretch>
            <a:fillRect/>
          </a:stretch>
        </p:blipFill>
        <p:spPr>
          <a:xfrm>
            <a:off x="835637" y="1618884"/>
            <a:ext cx="3376866" cy="4064943"/>
          </a:xfrm>
        </p:spPr>
      </p:pic>
      <p:pic>
        <p:nvPicPr>
          <p:cNvPr id="9" name="Picture 8" descr="Pathways Associates Covid web page">
            <a:extLst>
              <a:ext uri="{FF2B5EF4-FFF2-40B4-BE49-F238E27FC236}">
                <a16:creationId xmlns:a16="http://schemas.microsoft.com/office/drawing/2014/main" id="{13E32B3F-6BCA-4B91-9B37-99381A2FE154}"/>
              </a:ext>
            </a:extLst>
          </p:cNvPr>
          <p:cNvPicPr>
            <a:picLocks noChangeAspect="1"/>
          </p:cNvPicPr>
          <p:nvPr/>
        </p:nvPicPr>
        <p:blipFill>
          <a:blip r:embed="rId3"/>
          <a:stretch>
            <a:fillRect/>
          </a:stretch>
        </p:blipFill>
        <p:spPr>
          <a:xfrm>
            <a:off x="2747011" y="2202693"/>
            <a:ext cx="4997106" cy="2276586"/>
          </a:xfrm>
          <a:prstGeom prst="rect">
            <a:avLst/>
          </a:prstGeom>
        </p:spPr>
      </p:pic>
      <p:pic>
        <p:nvPicPr>
          <p:cNvPr id="11" name="Picture 10" descr="Sunderland People First Covid easy read guide">
            <a:extLst>
              <a:ext uri="{FF2B5EF4-FFF2-40B4-BE49-F238E27FC236}">
                <a16:creationId xmlns:a16="http://schemas.microsoft.com/office/drawing/2014/main" id="{57E5CBF2-D4FC-4726-A444-5B855FEB722C}"/>
              </a:ext>
            </a:extLst>
          </p:cNvPr>
          <p:cNvPicPr>
            <a:picLocks noChangeAspect="1"/>
          </p:cNvPicPr>
          <p:nvPr/>
        </p:nvPicPr>
        <p:blipFill>
          <a:blip r:embed="rId4"/>
          <a:stretch>
            <a:fillRect/>
          </a:stretch>
        </p:blipFill>
        <p:spPr>
          <a:xfrm>
            <a:off x="5886665" y="1406301"/>
            <a:ext cx="2846575" cy="3984245"/>
          </a:xfrm>
          <a:prstGeom prst="rect">
            <a:avLst/>
          </a:prstGeom>
        </p:spPr>
      </p:pic>
      <p:pic>
        <p:nvPicPr>
          <p:cNvPr id="7" name="Picture 6" descr="My Life My Choice Covid support web page">
            <a:extLst>
              <a:ext uri="{FF2B5EF4-FFF2-40B4-BE49-F238E27FC236}">
                <a16:creationId xmlns:a16="http://schemas.microsoft.com/office/drawing/2014/main" id="{423AFC20-64B3-461C-A0D0-772219BB928F}"/>
              </a:ext>
            </a:extLst>
          </p:cNvPr>
          <p:cNvPicPr>
            <a:picLocks noChangeAspect="1"/>
          </p:cNvPicPr>
          <p:nvPr/>
        </p:nvPicPr>
        <p:blipFill>
          <a:blip r:embed="rId5"/>
          <a:stretch>
            <a:fillRect/>
          </a:stretch>
        </p:blipFill>
        <p:spPr>
          <a:xfrm>
            <a:off x="2488774" y="3875939"/>
            <a:ext cx="4454636" cy="2604134"/>
          </a:xfrm>
          <a:prstGeom prst="rect">
            <a:avLst/>
          </a:prstGeom>
        </p:spPr>
      </p:pic>
      <p:pic>
        <p:nvPicPr>
          <p:cNvPr id="13" name="Picture 12" descr="Surviving Through Story webpage">
            <a:extLst>
              <a:ext uri="{FF2B5EF4-FFF2-40B4-BE49-F238E27FC236}">
                <a16:creationId xmlns:a16="http://schemas.microsoft.com/office/drawing/2014/main" id="{F866B4CD-4B3C-4FB4-8048-CA62BB2B3729}"/>
              </a:ext>
            </a:extLst>
          </p:cNvPr>
          <p:cNvPicPr>
            <a:picLocks noChangeAspect="1"/>
          </p:cNvPicPr>
          <p:nvPr/>
        </p:nvPicPr>
        <p:blipFill>
          <a:blip r:embed="rId6"/>
          <a:stretch>
            <a:fillRect/>
          </a:stretch>
        </p:blipFill>
        <p:spPr>
          <a:xfrm>
            <a:off x="835637" y="1816905"/>
            <a:ext cx="7242464" cy="3048161"/>
          </a:xfrm>
          <a:prstGeom prst="rect">
            <a:avLst/>
          </a:prstGeom>
        </p:spPr>
      </p:pic>
      <p:pic>
        <p:nvPicPr>
          <p:cNvPr id="15" name="Picture 14" descr="Venture Arts website with news of artists exhibiting at the Manchester Open Art Show">
            <a:extLst>
              <a:ext uri="{FF2B5EF4-FFF2-40B4-BE49-F238E27FC236}">
                <a16:creationId xmlns:a16="http://schemas.microsoft.com/office/drawing/2014/main" id="{8E61224F-A1C1-49CA-B53C-740D70E666CD}"/>
              </a:ext>
            </a:extLst>
          </p:cNvPr>
          <p:cNvPicPr>
            <a:picLocks noChangeAspect="1"/>
          </p:cNvPicPr>
          <p:nvPr/>
        </p:nvPicPr>
        <p:blipFill>
          <a:blip r:embed="rId7"/>
          <a:stretch>
            <a:fillRect/>
          </a:stretch>
        </p:blipFill>
        <p:spPr>
          <a:xfrm>
            <a:off x="698944" y="1467454"/>
            <a:ext cx="5886665" cy="3432037"/>
          </a:xfrm>
          <a:prstGeom prst="rect">
            <a:avLst/>
          </a:prstGeom>
        </p:spPr>
      </p:pic>
      <p:pic>
        <p:nvPicPr>
          <p:cNvPr id="17" name="Picture 16" descr="DanceSyndrome website advertising Zoom dance classes">
            <a:extLst>
              <a:ext uri="{FF2B5EF4-FFF2-40B4-BE49-F238E27FC236}">
                <a16:creationId xmlns:a16="http://schemas.microsoft.com/office/drawing/2014/main" id="{CF7F7B05-B733-43BB-A705-06C71310B692}"/>
              </a:ext>
            </a:extLst>
          </p:cNvPr>
          <p:cNvPicPr>
            <a:picLocks noChangeAspect="1"/>
          </p:cNvPicPr>
          <p:nvPr/>
        </p:nvPicPr>
        <p:blipFill>
          <a:blip r:embed="rId8"/>
          <a:stretch>
            <a:fillRect/>
          </a:stretch>
        </p:blipFill>
        <p:spPr>
          <a:xfrm>
            <a:off x="1878684" y="2586316"/>
            <a:ext cx="6904283" cy="3906558"/>
          </a:xfrm>
          <a:prstGeom prst="rect">
            <a:avLst/>
          </a:prstGeom>
        </p:spPr>
      </p:pic>
    </p:spTree>
    <p:extLst>
      <p:ext uri="{BB962C8B-B14F-4D97-AF65-F5344CB8AC3E}">
        <p14:creationId xmlns:p14="http://schemas.microsoft.com/office/powerpoint/2010/main" val="258722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2000"/>
                                        <p:tgtEl>
                                          <p:spTgt spid="9"/>
                                        </p:tgtEl>
                                      </p:cBhvr>
                                    </p:animEffect>
                                  </p:childTnLst>
                                </p:cTn>
                              </p:par>
                            </p:childTnLst>
                          </p:cTn>
                        </p:par>
                        <p:par>
                          <p:cTn id="12" fill="hold">
                            <p:stCondLst>
                              <p:cond delay="6000"/>
                            </p:stCondLst>
                            <p:childTnLst>
                              <p:par>
                                <p:cTn id="13" presetID="10" presetClass="entr" presetSubtype="0" fill="hold" nodeType="afterEffect">
                                  <p:stCondLst>
                                    <p:cond delay="100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2000"/>
                                        <p:tgtEl>
                                          <p:spTgt spid="11"/>
                                        </p:tgtEl>
                                      </p:cBhvr>
                                    </p:animEffect>
                                  </p:childTnLst>
                                </p:cTn>
                              </p:par>
                            </p:childTnLst>
                          </p:cTn>
                        </p:par>
                        <p:par>
                          <p:cTn id="16" fill="hold">
                            <p:stCondLst>
                              <p:cond delay="9000"/>
                            </p:stCondLst>
                            <p:childTnLst>
                              <p:par>
                                <p:cTn id="17" presetID="10" presetClass="entr" presetSubtype="0" fill="hold" nodeType="after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2000"/>
                                        <p:tgtEl>
                                          <p:spTgt spid="7"/>
                                        </p:tgtEl>
                                      </p:cBhvr>
                                    </p:animEffect>
                                  </p:childTnLst>
                                </p:cTn>
                              </p:par>
                            </p:childTnLst>
                          </p:cTn>
                        </p:par>
                        <p:par>
                          <p:cTn id="20" fill="hold">
                            <p:stCondLst>
                              <p:cond delay="12000"/>
                            </p:stCondLst>
                            <p:childTnLst>
                              <p:par>
                                <p:cTn id="21" presetID="10" presetClass="entr" presetSubtype="0" fill="hold" nodeType="afterEffect">
                                  <p:stCondLst>
                                    <p:cond delay="100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par>
                          <p:cTn id="24" fill="hold">
                            <p:stCondLst>
                              <p:cond delay="15000"/>
                            </p:stCondLst>
                            <p:childTnLst>
                              <p:par>
                                <p:cTn id="25" presetID="10" presetClass="entr" presetSubtype="0" fill="hold" nodeType="afterEffect">
                                  <p:stCondLst>
                                    <p:cond delay="100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2000"/>
                                        <p:tgtEl>
                                          <p:spTgt spid="15"/>
                                        </p:tgtEl>
                                      </p:cBhvr>
                                    </p:animEffect>
                                  </p:childTnLst>
                                </p:cTn>
                              </p:par>
                            </p:childTnLst>
                          </p:cTn>
                        </p:par>
                        <p:par>
                          <p:cTn id="28" fill="hold">
                            <p:stCondLst>
                              <p:cond delay="18000"/>
                            </p:stCondLst>
                            <p:childTnLst>
                              <p:par>
                                <p:cTn id="29" presetID="10" presetClass="entr" presetSubtype="0" fill="hold" nodeType="afterEffect">
                                  <p:stCondLst>
                                    <p:cond delay="100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155" y="365126"/>
            <a:ext cx="8136081" cy="1325563"/>
          </a:xfrm>
        </p:spPr>
        <p:txBody>
          <a:bodyPr>
            <a:normAutofit/>
          </a:bodyPr>
          <a:lstStyle/>
          <a:p>
            <a:r>
              <a:rPr lang="en-GB" sz="2800" b="1" dirty="0">
                <a:solidFill>
                  <a:srgbClr val="00B0F0"/>
                </a:solidFill>
                <a:latin typeface="Arial" panose="020B0604020202020204" pitchFamily="34" charset="0"/>
                <a:cs typeface="Arial" panose="020B0604020202020204" pitchFamily="34" charset="0"/>
              </a:rPr>
              <a:t>The consequences – infections and deaths</a:t>
            </a:r>
          </a:p>
        </p:txBody>
      </p:sp>
      <p:sp>
        <p:nvSpPr>
          <p:cNvPr id="3" name="Content Placeholder 2"/>
          <p:cNvSpPr>
            <a:spLocks noGrp="1"/>
          </p:cNvSpPr>
          <p:nvPr>
            <p:ph idx="1"/>
          </p:nvPr>
        </p:nvSpPr>
        <p:spPr>
          <a:xfrm>
            <a:off x="628650" y="1543792"/>
            <a:ext cx="7886700" cy="4949081"/>
          </a:xfrm>
        </p:spPr>
        <p:txBody>
          <a:bodyPr>
            <a:normAutofit fontScale="70000" lnSpcReduction="20000"/>
          </a:bodyPr>
          <a:lstStyle/>
          <a:p>
            <a:pPr>
              <a:lnSpc>
                <a:spcPct val="110000"/>
              </a:lnSpc>
            </a:pPr>
            <a:r>
              <a:rPr lang="en-GB" dirty="0">
                <a:solidFill>
                  <a:schemeClr val="bg2">
                    <a:lumMod val="50000"/>
                  </a:schemeClr>
                </a:solidFill>
              </a:rPr>
              <a:t>In the first two peaks of the pandemic, people with learning disabilities were:</a:t>
            </a:r>
          </a:p>
          <a:p>
            <a:pPr lvl="1">
              <a:lnSpc>
                <a:spcPct val="110000"/>
              </a:lnSpc>
              <a:buFont typeface="Arial" panose="020B0604020202020204" pitchFamily="34" charset="0"/>
              <a:buChar char="•"/>
            </a:pPr>
            <a:r>
              <a:rPr lang="en-GB" sz="2600" dirty="0">
                <a:solidFill>
                  <a:schemeClr val="bg2">
                    <a:lumMod val="50000"/>
                  </a:schemeClr>
                </a:solidFill>
              </a:rPr>
              <a:t>Twice as likely to get COVID-19 (Henderson et al, 2021, in press)</a:t>
            </a:r>
          </a:p>
          <a:p>
            <a:pPr lvl="1">
              <a:lnSpc>
                <a:spcPct val="110000"/>
              </a:lnSpc>
              <a:buFont typeface="Arial" panose="020B0604020202020204" pitchFamily="34" charset="0"/>
              <a:buChar char="•"/>
            </a:pPr>
            <a:r>
              <a:rPr lang="en-GB" sz="2600" dirty="0">
                <a:solidFill>
                  <a:schemeClr val="bg2">
                    <a:lumMod val="50000"/>
                  </a:schemeClr>
                </a:solidFill>
              </a:rPr>
              <a:t>Between three and six times more likely to die of COVID-19 (Henderson et al, 2021; PHE, 2020; ONS, 2021)</a:t>
            </a:r>
          </a:p>
          <a:p>
            <a:pPr lvl="1">
              <a:lnSpc>
                <a:spcPct val="110000"/>
              </a:lnSpc>
              <a:buFont typeface="Arial" panose="020B0604020202020204" pitchFamily="34" charset="0"/>
              <a:buChar char="•"/>
            </a:pPr>
            <a:r>
              <a:rPr lang="en-GB" sz="2600" dirty="0">
                <a:solidFill>
                  <a:schemeClr val="bg2">
                    <a:lumMod val="50000"/>
                  </a:schemeClr>
                </a:solidFill>
              </a:rPr>
              <a:t>More likely to die from COVID-19 at younger ages than other people</a:t>
            </a:r>
          </a:p>
          <a:p>
            <a:pPr>
              <a:lnSpc>
                <a:spcPct val="110000"/>
              </a:lnSpc>
            </a:pPr>
            <a:endParaRPr lang="en-GB" dirty="0">
              <a:solidFill>
                <a:schemeClr val="bg2">
                  <a:lumMod val="50000"/>
                </a:schemeClr>
              </a:solidFill>
            </a:endParaRPr>
          </a:p>
          <a:p>
            <a:pPr>
              <a:lnSpc>
                <a:spcPct val="110000"/>
              </a:lnSpc>
            </a:pPr>
            <a:r>
              <a:rPr lang="en-GB" dirty="0">
                <a:solidFill>
                  <a:schemeClr val="bg2">
                    <a:lumMod val="50000"/>
                  </a:schemeClr>
                </a:solidFill>
              </a:rPr>
              <a:t>This increased risk might be reducing over time and with vaccinations</a:t>
            </a:r>
          </a:p>
          <a:p>
            <a:pPr>
              <a:lnSpc>
                <a:spcPct val="110000"/>
              </a:lnSpc>
            </a:pPr>
            <a:endParaRPr lang="en-GB" dirty="0">
              <a:solidFill>
                <a:schemeClr val="bg2">
                  <a:lumMod val="50000"/>
                </a:schemeClr>
              </a:solidFill>
            </a:endParaRPr>
          </a:p>
          <a:p>
            <a:pPr>
              <a:lnSpc>
                <a:spcPct val="110000"/>
              </a:lnSpc>
            </a:pPr>
            <a:r>
              <a:rPr lang="en-GB" dirty="0">
                <a:solidFill>
                  <a:schemeClr val="bg2">
                    <a:lumMod val="50000"/>
                  </a:schemeClr>
                </a:solidFill>
              </a:rPr>
              <a:t>Living in a place with a lot of other people puts people with learning disabilities at higher risk from COVID-19 (PHE, 2020; ONS, 2021)</a:t>
            </a:r>
          </a:p>
          <a:p>
            <a:pPr>
              <a:lnSpc>
                <a:spcPct val="110000"/>
              </a:lnSpc>
            </a:pPr>
            <a:endParaRPr lang="en-GB" dirty="0">
              <a:solidFill>
                <a:schemeClr val="bg2">
                  <a:lumMod val="50000"/>
                </a:schemeClr>
              </a:solidFill>
            </a:endParaRPr>
          </a:p>
          <a:p>
            <a:pPr>
              <a:lnSpc>
                <a:spcPct val="110000"/>
              </a:lnSpc>
            </a:pPr>
            <a:r>
              <a:rPr lang="en-GB" dirty="0">
                <a:solidFill>
                  <a:schemeClr val="bg2">
                    <a:lumMod val="50000"/>
                  </a:schemeClr>
                </a:solidFill>
              </a:rPr>
              <a:t>Likely that over 2,700 people with learning disabilities in England have died of COVID-19 so far</a:t>
            </a:r>
          </a:p>
          <a:p>
            <a:pPr lvl="1">
              <a:buFont typeface="Arial" panose="020B0604020202020204" pitchFamily="34" charset="0"/>
              <a:buChar char="•"/>
            </a:pPr>
            <a:endParaRPr lang="en-GB" dirty="0"/>
          </a:p>
          <a:p>
            <a:endParaRPr lang="en-GB" dirty="0"/>
          </a:p>
        </p:txBody>
      </p:sp>
    </p:spTree>
    <p:extLst>
      <p:ext uri="{BB962C8B-B14F-4D97-AF65-F5344CB8AC3E}">
        <p14:creationId xmlns:p14="http://schemas.microsoft.com/office/powerpoint/2010/main" val="37141984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da4a1ed2-7588-408b-99c7-26d1b0ab5143"/>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Office Theme</Template>
  <TotalTime>5230</TotalTime>
  <Words>2061</Words>
  <Application>Microsoft Macintosh PowerPoint</Application>
  <PresentationFormat>On-screen Show (4:3)</PresentationFormat>
  <Paragraphs>259</Paragraphs>
  <Slides>48</Slides>
  <Notes>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Calibri Light</vt:lpstr>
      <vt:lpstr>SerifaBEFOP-Roman</vt:lpstr>
      <vt:lpstr>Office Theme</vt:lpstr>
      <vt:lpstr>1_Office Theme</vt:lpstr>
      <vt:lpstr>PowerPoint Presentation</vt:lpstr>
      <vt:lpstr>PowerPoint Presentation</vt:lpstr>
      <vt:lpstr>PowerPoint Presentation</vt:lpstr>
      <vt:lpstr>Coming into the pandemic…</vt:lpstr>
      <vt:lpstr>As the pandemic hit…</vt:lpstr>
      <vt:lpstr>As the pandemic hit…</vt:lpstr>
      <vt:lpstr>As the pandemic hit…</vt:lpstr>
      <vt:lpstr>Who stepped into the void? Disabled people’s organisations</vt:lpstr>
      <vt:lpstr>The consequences – infections and deaths</vt:lpstr>
      <vt:lpstr>PowerPoint Presentation</vt:lpstr>
      <vt:lpstr>Vaccination: a relative success?</vt:lpstr>
      <vt:lpstr>PowerPoint Presentation</vt:lpstr>
      <vt:lpstr>PowerPoint Presentation</vt:lpstr>
      <vt:lpstr>PowerPoint Presentation</vt:lpstr>
      <vt:lpstr>Tracking the impact of the pandemic – social care statistics</vt:lpstr>
      <vt:lpstr>Tracking the impact of the pandemic – social care statistics</vt:lpstr>
      <vt:lpstr>Tracking the impact of the pandemic: The Coronavirus and people with learning disabilities project</vt:lpstr>
      <vt:lpstr>The project</vt:lpstr>
      <vt:lpstr>PowerPoint Presentation</vt:lpstr>
      <vt:lpstr>PowerPoint Presentation</vt:lpstr>
      <vt:lpstr>Disclaimer</vt:lpstr>
      <vt:lpstr>The Coronavirus and people with learning disabilities project</vt:lpstr>
      <vt:lpstr>People are doing their bit to keep themselves and others safe</vt:lpstr>
      <vt:lpstr>People are paying a price for this</vt:lpstr>
      <vt:lpstr>Worries about the pandemic – Cohort 1 (UK)</vt:lpstr>
      <vt:lpstr>Effect of caring role on family/paid carers in last 4 weeks – Cohort 2 (UK)</vt:lpstr>
      <vt:lpstr>Service support has not gone back to normal</vt:lpstr>
      <vt:lpstr>Have you been going to community activities? Cohort 1 (England)</vt:lpstr>
      <vt:lpstr>Has the person you support/care for been going to a day service? Cohort 2 (England)</vt:lpstr>
      <vt:lpstr>For some people, there have been some good things</vt:lpstr>
      <vt:lpstr>Lifting of public health protections generally means a much more restricted life for some people</vt:lpstr>
      <vt:lpstr>Leaving the house in the last 7 days at Wave 3 - Cohort 1 vs Cohort 2 (UK)</vt:lpstr>
      <vt:lpstr>The impact of COVID-19 is continuing</vt:lpstr>
      <vt:lpstr>What are you looking forward to when we can do more?</vt:lpstr>
      <vt:lpstr>PowerPoint Presentation</vt:lpstr>
      <vt:lpstr>Is the England/UK experience unusual?</vt:lpstr>
      <vt:lpstr>Implications for policy - England</vt:lpstr>
      <vt:lpstr>Implications for policy - England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Four questions from Pathways Associates</vt:lpstr>
      <vt:lpstr>Martin Stevens</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Kelly</dc:creator>
  <cp:lastModifiedBy> </cp:lastModifiedBy>
  <cp:revision>178</cp:revision>
  <cp:lastPrinted>2021-11-30T13:26:44Z</cp:lastPrinted>
  <dcterms:created xsi:type="dcterms:W3CDTF">2020-05-14T08:10:52Z</dcterms:created>
  <dcterms:modified xsi:type="dcterms:W3CDTF">2022-09-12T10:00:54Z</dcterms:modified>
</cp:coreProperties>
</file>